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2"/>
  </p:notesMasterIdLst>
  <p:sldIdLst>
    <p:sldId id="256" r:id="rId2"/>
    <p:sldId id="265" r:id="rId3"/>
    <p:sldId id="257" r:id="rId4"/>
    <p:sldId id="262" r:id="rId5"/>
    <p:sldId id="259" r:id="rId6"/>
    <p:sldId id="260" r:id="rId7"/>
    <p:sldId id="263" r:id="rId8"/>
    <p:sldId id="264" r:id="rId9"/>
    <p:sldId id="261" r:id="rId10"/>
    <p:sldId id="266" r:id="rId11"/>
    <p:sldId id="273" r:id="rId12"/>
    <p:sldId id="274" r:id="rId13"/>
    <p:sldId id="275" r:id="rId14"/>
    <p:sldId id="268" r:id="rId15"/>
    <p:sldId id="269" r:id="rId16"/>
    <p:sldId id="271" r:id="rId17"/>
    <p:sldId id="270" r:id="rId18"/>
    <p:sldId id="280" r:id="rId19"/>
    <p:sldId id="276" r:id="rId20"/>
    <p:sldId id="277" r:id="rId21"/>
    <p:sldId id="281" r:id="rId22"/>
    <p:sldId id="272" r:id="rId23"/>
    <p:sldId id="285" r:id="rId24"/>
    <p:sldId id="282" r:id="rId25"/>
    <p:sldId id="286" r:id="rId26"/>
    <p:sldId id="283" r:id="rId27"/>
    <p:sldId id="287" r:id="rId28"/>
    <p:sldId id="288" r:id="rId29"/>
    <p:sldId id="27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29" autoAdjust="0"/>
    <p:restoredTop sz="86207" autoAdjust="0"/>
  </p:normalViewPr>
  <p:slideViewPr>
    <p:cSldViewPr snapToGrid="0">
      <p:cViewPr>
        <p:scale>
          <a:sx n="100" d="100"/>
          <a:sy n="100" d="100"/>
        </p:scale>
        <p:origin x="100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97DCDC-D36B-48A0-A9E3-74A9050CCB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r-Latn-RS"/>
          </a:p>
        </p:txBody>
      </p:sp>
      <p:sp>
        <p:nvSpPr>
          <p:cNvPr id="3" name="Date Placeholder 2">
            <a:extLst>
              <a:ext uri="{FF2B5EF4-FFF2-40B4-BE49-F238E27FC236}">
                <a16:creationId xmlns:a16="http://schemas.microsoft.com/office/drawing/2014/main" id="{DBF9BF28-BB5F-46F7-8282-E64420CC4FC1}"/>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755E47-5D9B-4366-96D7-FC8326A017BA}" type="datetimeFigureOut">
              <a:rPr lang="sr-Latn-RS" smtClean="0"/>
              <a:t>28.6.2018.</a:t>
            </a:fld>
            <a:endParaRPr lang="sr-Latn-RS"/>
          </a:p>
        </p:txBody>
      </p:sp>
      <p:sp>
        <p:nvSpPr>
          <p:cNvPr id="4" name="Slide Image Placeholder 3">
            <a:extLst>
              <a:ext uri="{FF2B5EF4-FFF2-40B4-BE49-F238E27FC236}">
                <a16:creationId xmlns:a16="http://schemas.microsoft.com/office/drawing/2014/main" id="{B067277C-A6F0-4588-80FC-E480968683EE}"/>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r-Latn-RS"/>
          </a:p>
        </p:txBody>
      </p:sp>
      <p:sp>
        <p:nvSpPr>
          <p:cNvPr id="5" name="Notes Placeholder 4">
            <a:extLst>
              <a:ext uri="{FF2B5EF4-FFF2-40B4-BE49-F238E27FC236}">
                <a16:creationId xmlns:a16="http://schemas.microsoft.com/office/drawing/2014/main" id="{B5EB1E41-097A-4B4F-8A4B-56B998872A9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r-Latn-RS"/>
          </a:p>
        </p:txBody>
      </p:sp>
      <p:sp>
        <p:nvSpPr>
          <p:cNvPr id="6" name="Footer Placeholder 5">
            <a:extLst>
              <a:ext uri="{FF2B5EF4-FFF2-40B4-BE49-F238E27FC236}">
                <a16:creationId xmlns:a16="http://schemas.microsoft.com/office/drawing/2014/main" id="{DFE735CA-246C-4D4B-A077-0564BD42C9F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r-Latn-RS"/>
          </a:p>
        </p:txBody>
      </p:sp>
      <p:sp>
        <p:nvSpPr>
          <p:cNvPr id="7" name="Slide Number Placeholder 6">
            <a:extLst>
              <a:ext uri="{FF2B5EF4-FFF2-40B4-BE49-F238E27FC236}">
                <a16:creationId xmlns:a16="http://schemas.microsoft.com/office/drawing/2014/main" id="{F8644C0C-ABFC-4D9B-83F5-9CD745F92BD7}"/>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B3E95F-8B50-418F-9BB2-FB53687B7323}" type="slidenum">
              <a:rPr lang="sr-Latn-RS" smtClean="0"/>
              <a:t>‹#›</a:t>
            </a:fld>
            <a:endParaRPr lang="sr-Latn-R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Turing began working on his algorithm in 1948, before computers were even capable of executing complex calculations. Still, Turing pressed on and finished his code in 1950. The algorithm was crude. Its logic was based on just a few of the most basic rules of chess, and it was only able to “think” two moves in advance.</a:t>
            </a:r>
            <a:r>
              <a:rPr lang="sr-Latn-C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put that in context, Garry Kasparov, who is considered one of the best players in the world, has stated that he typically calculates three to five moves ahead, but can look ahead as many as 12 or 14 moves, depending on the situation.</a:t>
            </a:r>
            <a:r>
              <a:rPr lang="sr-Latn-C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He challenged his friend and colleague </a:t>
            </a:r>
            <a:r>
              <a:rPr lang="en-US" sz="1200" b="0" i="0" kern="1200" dirty="0" err="1">
                <a:solidFill>
                  <a:schemeClr val="tx1"/>
                </a:solidFill>
                <a:effectLst/>
                <a:latin typeface="+mn-lt"/>
                <a:ea typeface="+mn-ea"/>
                <a:cs typeface="+mn-cs"/>
              </a:rPr>
              <a:t>Alick</a:t>
            </a:r>
            <a:r>
              <a:rPr lang="en-US" sz="1200" b="0" i="0" kern="1200" dirty="0">
                <a:solidFill>
                  <a:schemeClr val="tx1"/>
                </a:solidFill>
                <a:effectLst/>
                <a:latin typeface="+mn-lt"/>
                <a:ea typeface="+mn-ea"/>
                <a:cs typeface="+mn-cs"/>
              </a:rPr>
              <a:t> Glennie, with the caveat that Turing would play the game using a paper-printed version of his code. When it was Turing’s turn to make a move, he would consult the algorithm and use its “logic” to decide which pieces to move, and where. Because he had to analyze every move as his program would, Turing took upwards of 30 minutes to work through the strategy each time his turn came. “</a:t>
            </a:r>
            <a:r>
              <a:rPr lang="en-US" sz="1200" b="0" i="0" kern="1200" dirty="0" err="1">
                <a:solidFill>
                  <a:schemeClr val="tx1"/>
                </a:solidFill>
                <a:effectLst/>
                <a:latin typeface="+mn-lt"/>
                <a:ea typeface="+mn-ea"/>
                <a:cs typeface="+mn-cs"/>
              </a:rPr>
              <a:t>Turbochamp</a:t>
            </a:r>
            <a:r>
              <a:rPr lang="en-US" sz="1200" b="0" i="0" kern="1200" dirty="0">
                <a:solidFill>
                  <a:schemeClr val="tx1"/>
                </a:solidFill>
                <a:effectLst/>
                <a:latin typeface="+mn-lt"/>
                <a:ea typeface="+mn-ea"/>
                <a:cs typeface="+mn-cs"/>
              </a:rPr>
              <a:t> “showed it was fully capable of playing against a human in chess—but not winning. Glennie defeated Turing in just 29 moves.</a:t>
            </a:r>
            <a:endParaRPr lang="sr-Latn-RS" dirty="0"/>
          </a:p>
        </p:txBody>
      </p:sp>
      <p:sp>
        <p:nvSpPr>
          <p:cNvPr id="4" name="Slide Number Placeholder 3"/>
          <p:cNvSpPr>
            <a:spLocks noGrp="1"/>
          </p:cNvSpPr>
          <p:nvPr>
            <p:ph type="sldNum" sz="quarter" idx="10"/>
          </p:nvPr>
        </p:nvSpPr>
        <p:spPr/>
        <p:txBody>
          <a:bodyPr/>
          <a:lstStyle/>
          <a:p>
            <a:fld id="{B65CE55D-5318-4B48-8E1A-B5A31E484627}" type="slidenum">
              <a:rPr lang="sr-Latn-RS" smtClean="0"/>
              <a:t>4</a:t>
            </a:fld>
            <a:endParaRPr lang="sr-Latn-RS"/>
          </a:p>
        </p:txBody>
      </p:sp>
    </p:spTree>
    <p:extLst>
      <p:ext uri="{BB962C8B-B14F-4D97-AF65-F5344CB8AC3E}">
        <p14:creationId xmlns:p14="http://schemas.microsoft.com/office/powerpoint/2010/main" val="615449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dirty="0"/>
          </a:p>
        </p:txBody>
      </p:sp>
      <p:sp>
        <p:nvSpPr>
          <p:cNvPr id="4" name="Slide Number Placeholder 3"/>
          <p:cNvSpPr>
            <a:spLocks noGrp="1"/>
          </p:cNvSpPr>
          <p:nvPr>
            <p:ph type="sldNum" sz="quarter" idx="10"/>
          </p:nvPr>
        </p:nvSpPr>
        <p:spPr/>
        <p:txBody>
          <a:bodyPr/>
          <a:lstStyle/>
          <a:p>
            <a:fld id="{5BB3E95F-8B50-418F-9BB2-FB53687B7323}" type="slidenum">
              <a:rPr lang="sr-Latn-RS" smtClean="0"/>
              <a:t>10</a:t>
            </a:fld>
            <a:endParaRPr lang="sr-Latn-RS"/>
          </a:p>
        </p:txBody>
      </p:sp>
    </p:spTree>
    <p:extLst>
      <p:ext uri="{BB962C8B-B14F-4D97-AF65-F5344CB8AC3E}">
        <p14:creationId xmlns:p14="http://schemas.microsoft.com/office/powerpoint/2010/main" val="1517895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dirty="0">
                <a:solidFill>
                  <a:schemeClr val="tx1"/>
                </a:solidFill>
                <a:latin typeface="+mn-lt"/>
                <a:ea typeface="+mn-ea"/>
                <a:cs typeface="+mn-cs"/>
              </a:rPr>
              <a:t>Kako sam autor navodi, ideja ovog programa nije bila da se napravi optimalan šahovski program, već da se zainteresovani čitalac lako upozna sa konceptima na kojima je zasnovano programiranje šahovskih </a:t>
            </a:r>
            <a:r>
              <a:rPr lang="sr-Latn-RS" sz="1200" b="0" i="0" u="none" strike="noStrike" kern="1200" baseline="0" dirty="0" err="1">
                <a:solidFill>
                  <a:schemeClr val="tx1"/>
                </a:solidFill>
                <a:latin typeface="+mn-lt"/>
                <a:ea typeface="+mn-ea"/>
                <a:cs typeface="+mn-cs"/>
              </a:rPr>
              <a:t>endžina</a:t>
            </a:r>
            <a:r>
              <a:rPr lang="sr-Latn-RS" sz="1200" b="0" i="0" u="none" strike="noStrike" kern="1200" baseline="0" dirty="0">
                <a:solidFill>
                  <a:schemeClr val="tx1"/>
                </a:solidFill>
                <a:latin typeface="+mn-lt"/>
                <a:ea typeface="+mn-ea"/>
                <a:cs typeface="+mn-cs"/>
              </a:rPr>
              <a:t>. Sam kod sastoji se iz nekoliko delova. U osnovnoj </a:t>
            </a:r>
            <a:r>
              <a:rPr lang="sr-Latn-RS" sz="1200" b="0" i="0" u="none" strike="noStrike" kern="1200" baseline="0" dirty="0" err="1">
                <a:solidFill>
                  <a:schemeClr val="tx1"/>
                </a:solidFill>
                <a:latin typeface="+mn-lt"/>
                <a:ea typeface="+mn-ea"/>
                <a:cs typeface="+mn-cs"/>
              </a:rPr>
              <a:t>main</a:t>
            </a:r>
            <a:r>
              <a:rPr lang="sr-Latn-RS" sz="1200" b="0" i="0" u="none" strike="noStrike" kern="1200" baseline="0" dirty="0">
                <a:solidFill>
                  <a:schemeClr val="tx1"/>
                </a:solidFill>
                <a:latin typeface="+mn-lt"/>
                <a:ea typeface="+mn-ea"/>
                <a:cs typeface="+mn-cs"/>
              </a:rPr>
              <a:t> funkciji vrši se parsiranje i dekodovanje komande unete preko terminala u beskonačnoj </a:t>
            </a:r>
            <a:r>
              <a:rPr lang="sr-Latn-RS" sz="1200" b="0" i="1" u="none" strike="noStrike" kern="1200" baseline="0" dirty="0" err="1">
                <a:solidFill>
                  <a:schemeClr val="tx1"/>
                </a:solidFill>
                <a:latin typeface="+mn-lt"/>
                <a:ea typeface="+mn-ea"/>
                <a:cs typeface="+mn-cs"/>
              </a:rPr>
              <a:t>while</a:t>
            </a:r>
            <a:r>
              <a:rPr lang="sr-Latn-RS" sz="1200" b="0" i="1" u="none" strike="noStrike" kern="1200" baseline="0" dirty="0">
                <a:solidFill>
                  <a:schemeClr val="tx1"/>
                </a:solidFill>
                <a:latin typeface="+mn-lt"/>
                <a:ea typeface="+mn-ea"/>
                <a:cs typeface="+mn-cs"/>
              </a:rPr>
              <a:t> </a:t>
            </a:r>
            <a:r>
              <a:rPr lang="sr-Latn-RS" sz="1200" b="0" i="0" u="none" strike="noStrike" kern="1200" baseline="0" dirty="0">
                <a:solidFill>
                  <a:schemeClr val="tx1"/>
                </a:solidFill>
                <a:latin typeface="+mn-lt"/>
                <a:ea typeface="+mn-ea"/>
                <a:cs typeface="+mn-cs"/>
              </a:rPr>
              <a:t>petlji. </a:t>
            </a:r>
            <a:endParaRPr lang="sr-Latn-RS" dirty="0"/>
          </a:p>
        </p:txBody>
      </p:sp>
      <p:sp>
        <p:nvSpPr>
          <p:cNvPr id="4" name="Slide Number Placeholder 3"/>
          <p:cNvSpPr>
            <a:spLocks noGrp="1"/>
          </p:cNvSpPr>
          <p:nvPr>
            <p:ph type="sldNum" sz="quarter" idx="10"/>
          </p:nvPr>
        </p:nvSpPr>
        <p:spPr/>
        <p:txBody>
          <a:bodyPr/>
          <a:lstStyle/>
          <a:p>
            <a:fld id="{5BB3E95F-8B50-418F-9BB2-FB53687B7323}" type="slidenum">
              <a:rPr lang="sr-Latn-RS" smtClean="0"/>
              <a:t>11</a:t>
            </a:fld>
            <a:endParaRPr lang="sr-Latn-RS"/>
          </a:p>
        </p:txBody>
      </p:sp>
    </p:spTree>
    <p:extLst>
      <p:ext uri="{BB962C8B-B14F-4D97-AF65-F5344CB8AC3E}">
        <p14:creationId xmlns:p14="http://schemas.microsoft.com/office/powerpoint/2010/main" val="3249132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dirty="0"/>
          </a:p>
        </p:txBody>
      </p:sp>
      <p:sp>
        <p:nvSpPr>
          <p:cNvPr id="4" name="Slide Number Placeholder 3"/>
          <p:cNvSpPr>
            <a:spLocks noGrp="1"/>
          </p:cNvSpPr>
          <p:nvPr>
            <p:ph type="sldNum" sz="quarter" idx="10"/>
          </p:nvPr>
        </p:nvSpPr>
        <p:spPr/>
        <p:txBody>
          <a:bodyPr/>
          <a:lstStyle/>
          <a:p>
            <a:fld id="{5BB3E95F-8B50-418F-9BB2-FB53687B7323}" type="slidenum">
              <a:rPr lang="sr-Latn-RS" smtClean="0"/>
              <a:t>12</a:t>
            </a:fld>
            <a:endParaRPr lang="sr-Latn-RS"/>
          </a:p>
        </p:txBody>
      </p:sp>
    </p:spTree>
    <p:extLst>
      <p:ext uri="{BB962C8B-B14F-4D97-AF65-F5344CB8AC3E}">
        <p14:creationId xmlns:p14="http://schemas.microsoft.com/office/powerpoint/2010/main" val="2118339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dirty="0">
                <a:solidFill>
                  <a:schemeClr val="tx1"/>
                </a:solidFill>
                <a:latin typeface="+mn-lt"/>
                <a:ea typeface="+mn-ea"/>
                <a:cs typeface="+mn-cs"/>
              </a:rPr>
              <a:t>Kako sam autor navodi, ideja ovog programa nije bila da se napravi optimalan šahovski program, već da se zainteresovani čitalac lako upozna sa konceptima na kojima je zasnovano programiranje šahovskih </a:t>
            </a:r>
            <a:r>
              <a:rPr lang="sr-Latn-RS" sz="1200" b="0" i="0" u="none" strike="noStrike" kern="1200" baseline="0" dirty="0" err="1">
                <a:solidFill>
                  <a:schemeClr val="tx1"/>
                </a:solidFill>
                <a:latin typeface="+mn-lt"/>
                <a:ea typeface="+mn-ea"/>
                <a:cs typeface="+mn-cs"/>
              </a:rPr>
              <a:t>endžina</a:t>
            </a:r>
            <a:r>
              <a:rPr lang="sr-Latn-RS" sz="1200" b="0" i="0" u="none" strike="noStrike" kern="1200" baseline="0" dirty="0">
                <a:solidFill>
                  <a:schemeClr val="tx1"/>
                </a:solidFill>
                <a:latin typeface="+mn-lt"/>
                <a:ea typeface="+mn-ea"/>
                <a:cs typeface="+mn-cs"/>
              </a:rPr>
              <a:t>. Sam kod sastoji se iz nekoliko delova. U osnovnoj </a:t>
            </a:r>
            <a:r>
              <a:rPr lang="sr-Latn-RS" sz="1200" b="0" i="0" u="none" strike="noStrike" kern="1200" baseline="0" dirty="0" err="1">
                <a:solidFill>
                  <a:schemeClr val="tx1"/>
                </a:solidFill>
                <a:latin typeface="+mn-lt"/>
                <a:ea typeface="+mn-ea"/>
                <a:cs typeface="+mn-cs"/>
              </a:rPr>
              <a:t>main</a:t>
            </a:r>
            <a:r>
              <a:rPr lang="sr-Latn-RS" sz="1200" b="0" i="0" u="none" strike="noStrike" kern="1200" baseline="0" dirty="0">
                <a:solidFill>
                  <a:schemeClr val="tx1"/>
                </a:solidFill>
                <a:latin typeface="+mn-lt"/>
                <a:ea typeface="+mn-ea"/>
                <a:cs typeface="+mn-cs"/>
              </a:rPr>
              <a:t> funkciji vrši se parsiranje i dekodovanje komande unete preko terminala u beskonačnoj </a:t>
            </a:r>
            <a:r>
              <a:rPr lang="sr-Latn-RS" sz="1200" b="0" i="1" u="none" strike="noStrike" kern="1200" baseline="0" dirty="0" err="1">
                <a:solidFill>
                  <a:schemeClr val="tx1"/>
                </a:solidFill>
                <a:latin typeface="+mn-lt"/>
                <a:ea typeface="+mn-ea"/>
                <a:cs typeface="+mn-cs"/>
              </a:rPr>
              <a:t>while</a:t>
            </a:r>
            <a:r>
              <a:rPr lang="sr-Latn-RS" sz="1200" b="0" i="1" u="none" strike="noStrike" kern="1200" baseline="0" dirty="0">
                <a:solidFill>
                  <a:schemeClr val="tx1"/>
                </a:solidFill>
                <a:latin typeface="+mn-lt"/>
                <a:ea typeface="+mn-ea"/>
                <a:cs typeface="+mn-cs"/>
              </a:rPr>
              <a:t> </a:t>
            </a:r>
            <a:r>
              <a:rPr lang="sr-Latn-RS" sz="1200" b="0" i="0" u="none" strike="noStrike" kern="1200" baseline="0" dirty="0">
                <a:solidFill>
                  <a:schemeClr val="tx1"/>
                </a:solidFill>
                <a:latin typeface="+mn-lt"/>
                <a:ea typeface="+mn-ea"/>
                <a:cs typeface="+mn-cs"/>
              </a:rPr>
              <a:t>petlji. </a:t>
            </a:r>
            <a:endParaRPr lang="sr-Latn-RS" dirty="0"/>
          </a:p>
        </p:txBody>
      </p:sp>
      <p:sp>
        <p:nvSpPr>
          <p:cNvPr id="4" name="Slide Number Placeholder 3"/>
          <p:cNvSpPr>
            <a:spLocks noGrp="1"/>
          </p:cNvSpPr>
          <p:nvPr>
            <p:ph type="sldNum" sz="quarter" idx="10"/>
          </p:nvPr>
        </p:nvSpPr>
        <p:spPr/>
        <p:txBody>
          <a:bodyPr/>
          <a:lstStyle/>
          <a:p>
            <a:fld id="{5BB3E95F-8B50-418F-9BB2-FB53687B7323}" type="slidenum">
              <a:rPr lang="sr-Latn-RS" smtClean="0"/>
              <a:t>13</a:t>
            </a:fld>
            <a:endParaRPr lang="sr-Latn-RS"/>
          </a:p>
        </p:txBody>
      </p:sp>
    </p:spTree>
    <p:extLst>
      <p:ext uri="{BB962C8B-B14F-4D97-AF65-F5344CB8AC3E}">
        <p14:creationId xmlns:p14="http://schemas.microsoft.com/office/powerpoint/2010/main" val="501446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CS" dirty="0"/>
              <a:t>Svaki od ovih blokova predstavlja proces u </a:t>
            </a:r>
            <a:r>
              <a:rPr lang="sr-Latn-CS" dirty="0" err="1"/>
              <a:t>SystemC</a:t>
            </a:r>
            <a:r>
              <a:rPr lang="sr-Latn-CS" dirty="0"/>
              <a:t>-u, pri čemu se svaki proces pokreće kada se </a:t>
            </a:r>
            <a:r>
              <a:rPr lang="sr-Latn-CS" dirty="0" err="1"/>
              <a:t>promeni</a:t>
            </a:r>
            <a:r>
              <a:rPr lang="sr-Latn-CS" dirty="0"/>
              <a:t> </a:t>
            </a:r>
            <a:r>
              <a:rPr lang="sr-Latn-CS" dirty="0" err="1"/>
              <a:t>vrednost</a:t>
            </a:r>
            <a:r>
              <a:rPr lang="sr-Latn-CS" dirty="0"/>
              <a:t> njegovih ulaza. </a:t>
            </a:r>
            <a:endParaRPr lang="sr-Latn-RS" dirty="0"/>
          </a:p>
        </p:txBody>
      </p:sp>
      <p:sp>
        <p:nvSpPr>
          <p:cNvPr id="4" name="Slide Number Placeholder 3"/>
          <p:cNvSpPr>
            <a:spLocks noGrp="1"/>
          </p:cNvSpPr>
          <p:nvPr>
            <p:ph type="sldNum" sz="quarter" idx="10"/>
          </p:nvPr>
        </p:nvSpPr>
        <p:spPr/>
        <p:txBody>
          <a:bodyPr/>
          <a:lstStyle/>
          <a:p>
            <a:fld id="{5BB3E95F-8B50-418F-9BB2-FB53687B7323}" type="slidenum">
              <a:rPr lang="sr-Latn-RS" smtClean="0"/>
              <a:t>17</a:t>
            </a:fld>
            <a:endParaRPr lang="sr-Latn-RS"/>
          </a:p>
        </p:txBody>
      </p:sp>
    </p:spTree>
    <p:extLst>
      <p:ext uri="{BB962C8B-B14F-4D97-AF65-F5344CB8AC3E}">
        <p14:creationId xmlns:p14="http://schemas.microsoft.com/office/powerpoint/2010/main" val="935985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dirty="0"/>
          </a:p>
        </p:txBody>
      </p:sp>
      <p:sp>
        <p:nvSpPr>
          <p:cNvPr id="4" name="Slide Number Placeholder 3"/>
          <p:cNvSpPr>
            <a:spLocks noGrp="1"/>
          </p:cNvSpPr>
          <p:nvPr>
            <p:ph type="sldNum" sz="quarter" idx="10"/>
          </p:nvPr>
        </p:nvSpPr>
        <p:spPr/>
        <p:txBody>
          <a:bodyPr/>
          <a:lstStyle/>
          <a:p>
            <a:fld id="{5BB3E95F-8B50-418F-9BB2-FB53687B7323}" type="slidenum">
              <a:rPr lang="sr-Latn-RS" smtClean="0"/>
              <a:t>24</a:t>
            </a:fld>
            <a:endParaRPr lang="sr-Latn-RS"/>
          </a:p>
        </p:txBody>
      </p:sp>
    </p:spTree>
    <p:extLst>
      <p:ext uri="{BB962C8B-B14F-4D97-AF65-F5344CB8AC3E}">
        <p14:creationId xmlns:p14="http://schemas.microsoft.com/office/powerpoint/2010/main" val="2078902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dirty="0"/>
          </a:p>
        </p:txBody>
      </p:sp>
      <p:sp>
        <p:nvSpPr>
          <p:cNvPr id="4" name="Slide Number Placeholder 3"/>
          <p:cNvSpPr>
            <a:spLocks noGrp="1"/>
          </p:cNvSpPr>
          <p:nvPr>
            <p:ph type="sldNum" sz="quarter" idx="10"/>
          </p:nvPr>
        </p:nvSpPr>
        <p:spPr/>
        <p:txBody>
          <a:bodyPr/>
          <a:lstStyle/>
          <a:p>
            <a:fld id="{5BB3E95F-8B50-418F-9BB2-FB53687B7323}" type="slidenum">
              <a:rPr lang="sr-Latn-RS" smtClean="0"/>
              <a:t>25</a:t>
            </a:fld>
            <a:endParaRPr lang="sr-Latn-RS"/>
          </a:p>
        </p:txBody>
      </p:sp>
    </p:spTree>
    <p:extLst>
      <p:ext uri="{BB962C8B-B14F-4D97-AF65-F5344CB8AC3E}">
        <p14:creationId xmlns:p14="http://schemas.microsoft.com/office/powerpoint/2010/main" val="615637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6/28/2018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6/28/2018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380A5-585D-4343-AB32-3328901F6171}"/>
              </a:ext>
            </a:extLst>
          </p:cNvPr>
          <p:cNvSpPr>
            <a:spLocks noGrp="1"/>
          </p:cNvSpPr>
          <p:nvPr>
            <p:ph type="ctrTitle"/>
          </p:nvPr>
        </p:nvSpPr>
        <p:spPr>
          <a:xfrm>
            <a:off x="2692149" y="2214381"/>
            <a:ext cx="8279630" cy="2387600"/>
          </a:xfrm>
        </p:spPr>
        <p:txBody>
          <a:bodyPr>
            <a:normAutofit fontScale="90000"/>
          </a:bodyPr>
          <a:lstStyle/>
          <a:p>
            <a:r>
              <a:rPr lang="sr-Latn-CS" dirty="0"/>
              <a:t>Diplomski rad</a:t>
            </a:r>
            <a:br>
              <a:rPr lang="sr-Latn-CS" dirty="0"/>
            </a:br>
            <a:r>
              <a:rPr lang="sr-Latn-CS" dirty="0"/>
              <a:t>Projektovanje </a:t>
            </a:r>
            <a:br>
              <a:rPr lang="en-US" dirty="0"/>
            </a:br>
            <a:r>
              <a:rPr lang="sr-Latn-CS" dirty="0"/>
              <a:t>hardversko-softverskog </a:t>
            </a:r>
            <a:r>
              <a:rPr lang="sr-Latn-CS" dirty="0" err="1"/>
              <a:t>rešenja</a:t>
            </a:r>
            <a:r>
              <a:rPr lang="sr-Latn-CS" dirty="0"/>
              <a:t> za akceleraciju šahovskog programa</a:t>
            </a:r>
            <a:endParaRPr lang="sr-Latn-RS" dirty="0"/>
          </a:p>
        </p:txBody>
      </p:sp>
      <p:sp>
        <p:nvSpPr>
          <p:cNvPr id="3" name="Subtitle 2">
            <a:extLst>
              <a:ext uri="{FF2B5EF4-FFF2-40B4-BE49-F238E27FC236}">
                <a16:creationId xmlns:a16="http://schemas.microsoft.com/office/drawing/2014/main" id="{0BA27476-4057-411D-8305-78ABF5B6BF4D}"/>
              </a:ext>
            </a:extLst>
          </p:cNvPr>
          <p:cNvSpPr>
            <a:spLocks noGrp="1"/>
          </p:cNvSpPr>
          <p:nvPr>
            <p:ph type="subTitle" idx="1"/>
          </p:nvPr>
        </p:nvSpPr>
        <p:spPr>
          <a:xfrm>
            <a:off x="7821738" y="4845381"/>
            <a:ext cx="3269474" cy="766009"/>
          </a:xfrm>
        </p:spPr>
        <p:txBody>
          <a:bodyPr>
            <a:normAutofit/>
          </a:bodyPr>
          <a:lstStyle/>
          <a:p>
            <a:r>
              <a:rPr lang="en-US" sz="3200" dirty="0"/>
              <a:t>Dejan</a:t>
            </a:r>
            <a:r>
              <a:rPr lang="en-US" sz="2800" dirty="0"/>
              <a:t> </a:t>
            </a:r>
            <a:r>
              <a:rPr lang="en-US" sz="2800" dirty="0" err="1"/>
              <a:t>Grubi</a:t>
            </a:r>
            <a:r>
              <a:rPr lang="sr-Latn-CS" sz="2800" dirty="0" err="1"/>
              <a:t>šić</a:t>
            </a:r>
            <a:endParaRPr lang="sr-Latn-RS" dirty="0"/>
          </a:p>
        </p:txBody>
      </p:sp>
    </p:spTree>
    <p:extLst>
      <p:ext uri="{BB962C8B-B14F-4D97-AF65-F5344CB8AC3E}">
        <p14:creationId xmlns:p14="http://schemas.microsoft.com/office/powerpoint/2010/main" val="3843458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C32E-E154-47FA-AE53-A536336DEA42}"/>
              </a:ext>
            </a:extLst>
          </p:cNvPr>
          <p:cNvSpPr>
            <a:spLocks noGrp="1"/>
          </p:cNvSpPr>
          <p:nvPr>
            <p:ph type="title"/>
          </p:nvPr>
        </p:nvSpPr>
        <p:spPr>
          <a:xfrm>
            <a:off x="2238533" y="2485418"/>
            <a:ext cx="8208327" cy="1478570"/>
          </a:xfrm>
        </p:spPr>
        <p:txBody>
          <a:bodyPr/>
          <a:lstStyle/>
          <a:p>
            <a:r>
              <a:rPr lang="sr-Latn-CS" dirty="0"/>
              <a:t>Projektovanje na Sistemskom nivou</a:t>
            </a:r>
            <a:endParaRPr lang="sr-Latn-RS" dirty="0"/>
          </a:p>
        </p:txBody>
      </p:sp>
    </p:spTree>
    <p:extLst>
      <p:ext uri="{BB962C8B-B14F-4D97-AF65-F5344CB8AC3E}">
        <p14:creationId xmlns:p14="http://schemas.microsoft.com/office/powerpoint/2010/main" val="927677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C32E-E154-47FA-AE53-A536336DEA42}"/>
              </a:ext>
            </a:extLst>
          </p:cNvPr>
          <p:cNvSpPr>
            <a:spLocks noGrp="1"/>
          </p:cNvSpPr>
          <p:nvPr>
            <p:ph type="title"/>
          </p:nvPr>
        </p:nvSpPr>
        <p:spPr>
          <a:xfrm>
            <a:off x="1994693" y="107978"/>
            <a:ext cx="8208327" cy="1478570"/>
          </a:xfrm>
        </p:spPr>
        <p:txBody>
          <a:bodyPr/>
          <a:lstStyle/>
          <a:p>
            <a:r>
              <a:rPr lang="sr-Latn-CS" dirty="0"/>
              <a:t>Projektovanje na Sistemskom nivou</a:t>
            </a:r>
            <a:endParaRPr lang="sr-Latn-RS" dirty="0"/>
          </a:p>
        </p:txBody>
      </p:sp>
      <p:sp>
        <p:nvSpPr>
          <p:cNvPr id="5" name="Content Placeholder 2">
            <a:extLst>
              <a:ext uri="{FF2B5EF4-FFF2-40B4-BE49-F238E27FC236}">
                <a16:creationId xmlns:a16="http://schemas.microsoft.com/office/drawing/2014/main" id="{7A925BA7-67BA-4526-9576-01E2B94AC833}"/>
              </a:ext>
            </a:extLst>
          </p:cNvPr>
          <p:cNvSpPr>
            <a:spLocks noGrp="1"/>
          </p:cNvSpPr>
          <p:nvPr>
            <p:ph idx="1"/>
          </p:nvPr>
        </p:nvSpPr>
        <p:spPr>
          <a:xfrm>
            <a:off x="1145856" y="1990406"/>
            <a:ext cx="9905999" cy="4143693"/>
          </a:xfrm>
        </p:spPr>
        <p:txBody>
          <a:bodyPr/>
          <a:lstStyle/>
          <a:p>
            <a:r>
              <a:rPr lang="sr-Latn-CS" dirty="0"/>
              <a:t>Izvorni C kod – Tom </a:t>
            </a:r>
            <a:r>
              <a:rPr lang="sr-Latn-CS" dirty="0" err="1"/>
              <a:t>Kerigan</a:t>
            </a:r>
            <a:r>
              <a:rPr lang="sr-Latn-CS" dirty="0"/>
              <a:t> (Tom </a:t>
            </a:r>
            <a:r>
              <a:rPr lang="sr-Latn-CS" dirty="0" err="1"/>
              <a:t>Kerrigan</a:t>
            </a:r>
            <a:r>
              <a:rPr lang="sr-Latn-CS" dirty="0"/>
              <a:t>), </a:t>
            </a:r>
            <a:r>
              <a:rPr lang="sr-Latn-CS" dirty="0" err="1"/>
              <a:t>Simple</a:t>
            </a:r>
            <a:r>
              <a:rPr lang="sr-Latn-CS" dirty="0"/>
              <a:t> </a:t>
            </a:r>
            <a:r>
              <a:rPr lang="sr-Latn-CS" dirty="0" err="1"/>
              <a:t>Chess</a:t>
            </a:r>
            <a:r>
              <a:rPr lang="sr-Latn-CS" dirty="0"/>
              <a:t> Program</a:t>
            </a:r>
          </a:p>
          <a:p>
            <a:r>
              <a:rPr lang="en-US" dirty="0"/>
              <a:t>ESL </a:t>
            </a:r>
            <a:r>
              <a:rPr lang="en-US" dirty="0" err="1"/>
              <a:t>metodologija</a:t>
            </a:r>
            <a:r>
              <a:rPr lang="en-US" dirty="0"/>
              <a:t>:	1) </a:t>
            </a:r>
            <a:r>
              <a:rPr lang="en-US" dirty="0" err="1"/>
              <a:t>Specifikacija</a:t>
            </a:r>
            <a:r>
              <a:rPr lang="en-US" dirty="0"/>
              <a:t> </a:t>
            </a:r>
            <a:r>
              <a:rPr lang="en-US" dirty="0" err="1"/>
              <a:t>i</a:t>
            </a:r>
            <a:r>
              <a:rPr lang="en-US" dirty="0"/>
              <a:t> </a:t>
            </a:r>
            <a:r>
              <a:rPr lang="en-US" dirty="0" err="1"/>
              <a:t>modelovanje</a:t>
            </a:r>
            <a:br>
              <a:rPr lang="en-US" dirty="0"/>
            </a:br>
            <a:r>
              <a:rPr lang="en-US" dirty="0"/>
              <a:t>			2) </a:t>
            </a:r>
            <a:r>
              <a:rPr lang="en-US" dirty="0" err="1"/>
              <a:t>Analiza</a:t>
            </a:r>
            <a:r>
              <a:rPr lang="en-US" dirty="0"/>
              <a:t> pre </a:t>
            </a:r>
            <a:r>
              <a:rPr lang="en-US" dirty="0" err="1"/>
              <a:t>particionisanja</a:t>
            </a:r>
            <a:br>
              <a:rPr lang="en-US" dirty="0"/>
            </a:br>
            <a:r>
              <a:rPr lang="en-US" dirty="0"/>
              <a:t>			3) </a:t>
            </a:r>
            <a:r>
              <a:rPr lang="en-US" dirty="0" err="1"/>
              <a:t>Particionisanje</a:t>
            </a:r>
            <a:br>
              <a:rPr lang="en-US" dirty="0"/>
            </a:br>
            <a:r>
              <a:rPr lang="en-US" dirty="0"/>
              <a:t>			4) </a:t>
            </a:r>
            <a:r>
              <a:rPr lang="en-US" dirty="0" err="1"/>
              <a:t>Analiza</a:t>
            </a:r>
            <a:r>
              <a:rPr lang="en-US" dirty="0"/>
              <a:t> </a:t>
            </a:r>
            <a:r>
              <a:rPr lang="en-US" dirty="0" err="1"/>
              <a:t>posle</a:t>
            </a:r>
            <a:r>
              <a:rPr lang="en-US" dirty="0"/>
              <a:t> </a:t>
            </a:r>
            <a:r>
              <a:rPr lang="en-US" dirty="0" err="1"/>
              <a:t>particionisanja</a:t>
            </a:r>
            <a:br>
              <a:rPr lang="en-US" dirty="0"/>
            </a:br>
            <a:r>
              <a:rPr lang="en-US" dirty="0"/>
              <a:t>			5) </a:t>
            </a:r>
            <a:r>
              <a:rPr lang="en-US" dirty="0" err="1"/>
              <a:t>Verifikacija</a:t>
            </a:r>
            <a:r>
              <a:rPr lang="en-US" dirty="0"/>
              <a:t> </a:t>
            </a:r>
            <a:r>
              <a:rPr lang="en-US" dirty="0" err="1"/>
              <a:t>posle</a:t>
            </a:r>
            <a:r>
              <a:rPr lang="en-US" dirty="0"/>
              <a:t> </a:t>
            </a:r>
            <a:r>
              <a:rPr lang="en-US" dirty="0" err="1"/>
              <a:t>particionisanja</a:t>
            </a:r>
            <a:br>
              <a:rPr lang="en-US" dirty="0"/>
            </a:br>
            <a:r>
              <a:rPr lang="en-US" dirty="0"/>
              <a:t>			6) </a:t>
            </a:r>
            <a:r>
              <a:rPr lang="en-US" dirty="0" err="1"/>
              <a:t>Implementacija</a:t>
            </a:r>
            <a:r>
              <a:rPr lang="en-US" dirty="0"/>
              <a:t> </a:t>
            </a:r>
            <a:r>
              <a:rPr lang="en-US" dirty="0" err="1"/>
              <a:t>hardvera</a:t>
            </a:r>
            <a:r>
              <a:rPr lang="en-US" dirty="0"/>
              <a:t> </a:t>
            </a:r>
            <a:r>
              <a:rPr lang="en-US" dirty="0" err="1"/>
              <a:t>i</a:t>
            </a:r>
            <a:r>
              <a:rPr lang="en-US" dirty="0"/>
              <a:t> </a:t>
            </a:r>
            <a:r>
              <a:rPr lang="en-US" dirty="0" err="1"/>
              <a:t>softvera</a:t>
            </a:r>
            <a:br>
              <a:rPr lang="en-US" dirty="0"/>
            </a:br>
            <a:r>
              <a:rPr lang="en-US" dirty="0"/>
              <a:t>			7) </a:t>
            </a:r>
            <a:r>
              <a:rPr lang="en-US" dirty="0" err="1"/>
              <a:t>Verifikacija</a:t>
            </a:r>
            <a:r>
              <a:rPr lang="en-US" dirty="0"/>
              <a:t> </a:t>
            </a:r>
            <a:r>
              <a:rPr lang="en-US" dirty="0" err="1"/>
              <a:t>implementiranog</a:t>
            </a:r>
            <a:r>
              <a:rPr lang="en-US" dirty="0"/>
              <a:t> </a:t>
            </a:r>
            <a:r>
              <a:rPr lang="en-US" dirty="0" err="1"/>
              <a:t>hardvera</a:t>
            </a:r>
            <a:endParaRPr lang="sr-Latn-CS" dirty="0"/>
          </a:p>
          <a:p>
            <a:pPr marL="0" indent="0">
              <a:buNone/>
            </a:pPr>
            <a:endParaRPr lang="sr-Latn-CS" dirty="0"/>
          </a:p>
          <a:p>
            <a:endParaRPr lang="sr-Latn-RS" dirty="0"/>
          </a:p>
        </p:txBody>
      </p:sp>
    </p:spTree>
    <p:extLst>
      <p:ext uri="{BB962C8B-B14F-4D97-AF65-F5344CB8AC3E}">
        <p14:creationId xmlns:p14="http://schemas.microsoft.com/office/powerpoint/2010/main" val="1300820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DA90D89-770A-4C09-978C-9E38FE156492}"/>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0" name="Group 9">
            <a:extLst>
              <a:ext uri="{FF2B5EF4-FFF2-40B4-BE49-F238E27FC236}">
                <a16:creationId xmlns:a16="http://schemas.microsoft.com/office/drawing/2014/main" id="{A3B344D7-1AE2-4947-876E-2A526745006B}"/>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1" name="Rectangle 5">
              <a:extLst>
                <a:ext uri="{FF2B5EF4-FFF2-40B4-BE49-F238E27FC236}">
                  <a16:creationId xmlns:a16="http://schemas.microsoft.com/office/drawing/2014/main" id="{D6633E5C-867B-4E17-9151-FF0FDB122BC6}"/>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2D5EDC2E-587B-4E85-8185-D99B438AB5FA}"/>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 name="Freeform 7">
              <a:extLst>
                <a:ext uri="{FF2B5EF4-FFF2-40B4-BE49-F238E27FC236}">
                  <a16:creationId xmlns:a16="http://schemas.microsoft.com/office/drawing/2014/main" id="{996B1479-D8B0-4D98-B382-877F9A3AE6B4}"/>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 name="Rectangle 8">
              <a:extLst>
                <a:ext uri="{FF2B5EF4-FFF2-40B4-BE49-F238E27FC236}">
                  <a16:creationId xmlns:a16="http://schemas.microsoft.com/office/drawing/2014/main" id="{3B7BA112-C364-4D4C-97F9-A1DC76F1E515}"/>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8B9D9B13-8F5D-41E6-93D6-CDFEB34AB27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10">
              <a:extLst>
                <a:ext uri="{FF2B5EF4-FFF2-40B4-BE49-F238E27FC236}">
                  <a16:creationId xmlns:a16="http://schemas.microsoft.com/office/drawing/2014/main" id="{B5720BDB-EA73-4DE9-8A10-11DA3A1AC19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11">
              <a:extLst>
                <a:ext uri="{FF2B5EF4-FFF2-40B4-BE49-F238E27FC236}">
                  <a16:creationId xmlns:a16="http://schemas.microsoft.com/office/drawing/2014/main" id="{F1D2313E-4168-41D0-A5B5-2187D1B3339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12">
              <a:extLst>
                <a:ext uri="{FF2B5EF4-FFF2-40B4-BE49-F238E27FC236}">
                  <a16:creationId xmlns:a16="http://schemas.microsoft.com/office/drawing/2014/main" id="{0F1B19F3-A09E-4891-8916-D5F8B0B2A17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3">
              <a:extLst>
                <a:ext uri="{FF2B5EF4-FFF2-40B4-BE49-F238E27FC236}">
                  <a16:creationId xmlns:a16="http://schemas.microsoft.com/office/drawing/2014/main" id="{4D61F564-BB90-4A5C-829A-4F984FD6CD9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4">
              <a:extLst>
                <a:ext uri="{FF2B5EF4-FFF2-40B4-BE49-F238E27FC236}">
                  <a16:creationId xmlns:a16="http://schemas.microsoft.com/office/drawing/2014/main" id="{3803B77E-8C29-4857-B5C1-B89B01F46E0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5">
              <a:extLst>
                <a:ext uri="{FF2B5EF4-FFF2-40B4-BE49-F238E27FC236}">
                  <a16:creationId xmlns:a16="http://schemas.microsoft.com/office/drawing/2014/main" id="{B96F39B0-FB50-4957-8F85-2E2CCF6D7E8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6">
              <a:extLst>
                <a:ext uri="{FF2B5EF4-FFF2-40B4-BE49-F238E27FC236}">
                  <a16:creationId xmlns:a16="http://schemas.microsoft.com/office/drawing/2014/main" id="{A54B5837-452A-4FC3-A8C8-E275AA92923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7">
              <a:extLst>
                <a:ext uri="{FF2B5EF4-FFF2-40B4-BE49-F238E27FC236}">
                  <a16:creationId xmlns:a16="http://schemas.microsoft.com/office/drawing/2014/main" id="{FDE2A683-C13C-4A7F-935C-4C5279BF503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8">
              <a:extLst>
                <a:ext uri="{FF2B5EF4-FFF2-40B4-BE49-F238E27FC236}">
                  <a16:creationId xmlns:a16="http://schemas.microsoft.com/office/drawing/2014/main" id="{30C5773F-6573-4E1F-B3DC-BB2B01D88D6A}"/>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9">
              <a:extLst>
                <a:ext uri="{FF2B5EF4-FFF2-40B4-BE49-F238E27FC236}">
                  <a16:creationId xmlns:a16="http://schemas.microsoft.com/office/drawing/2014/main" id="{E280F9F5-EF46-41DF-B672-013B025B96B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20">
              <a:extLst>
                <a:ext uri="{FF2B5EF4-FFF2-40B4-BE49-F238E27FC236}">
                  <a16:creationId xmlns:a16="http://schemas.microsoft.com/office/drawing/2014/main" id="{5876ADD8-345E-4A8D-81CB-0D5C3F76F8B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21">
              <a:extLst>
                <a:ext uri="{FF2B5EF4-FFF2-40B4-BE49-F238E27FC236}">
                  <a16:creationId xmlns:a16="http://schemas.microsoft.com/office/drawing/2014/main" id="{8D2F7216-B310-4AB4-9948-2CF747F77FF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22">
              <a:extLst>
                <a:ext uri="{FF2B5EF4-FFF2-40B4-BE49-F238E27FC236}">
                  <a16:creationId xmlns:a16="http://schemas.microsoft.com/office/drawing/2014/main" id="{D113E940-FD31-4B25-B33F-5B213CC7588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3">
              <a:extLst>
                <a:ext uri="{FF2B5EF4-FFF2-40B4-BE49-F238E27FC236}">
                  <a16:creationId xmlns:a16="http://schemas.microsoft.com/office/drawing/2014/main" id="{D6211283-9342-40E7-88F7-14A9028450A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4">
              <a:extLst>
                <a:ext uri="{FF2B5EF4-FFF2-40B4-BE49-F238E27FC236}">
                  <a16:creationId xmlns:a16="http://schemas.microsoft.com/office/drawing/2014/main" id="{B0118661-823B-4754-B0E3-52ACCB8DF84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5">
              <a:extLst>
                <a:ext uri="{FF2B5EF4-FFF2-40B4-BE49-F238E27FC236}">
                  <a16:creationId xmlns:a16="http://schemas.microsoft.com/office/drawing/2014/main" id="{263B289D-A43D-47C8-AA8E-40C86C6084A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6">
              <a:extLst>
                <a:ext uri="{FF2B5EF4-FFF2-40B4-BE49-F238E27FC236}">
                  <a16:creationId xmlns:a16="http://schemas.microsoft.com/office/drawing/2014/main" id="{D5A2D8F7-A5A4-4B2E-89AE-F99CC5B057A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7">
              <a:extLst>
                <a:ext uri="{FF2B5EF4-FFF2-40B4-BE49-F238E27FC236}">
                  <a16:creationId xmlns:a16="http://schemas.microsoft.com/office/drawing/2014/main" id="{6847785C-2F02-4845-9257-9DE5E6EDA05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8">
              <a:extLst>
                <a:ext uri="{FF2B5EF4-FFF2-40B4-BE49-F238E27FC236}">
                  <a16:creationId xmlns:a16="http://schemas.microsoft.com/office/drawing/2014/main" id="{4B83A129-3D7E-44D8-8C6C-9DE73E129BB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9">
              <a:extLst>
                <a:ext uri="{FF2B5EF4-FFF2-40B4-BE49-F238E27FC236}">
                  <a16:creationId xmlns:a16="http://schemas.microsoft.com/office/drawing/2014/main" id="{7E1A9847-AC3D-4B5D-A29A-A93B0C6ABA8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30">
              <a:extLst>
                <a:ext uri="{FF2B5EF4-FFF2-40B4-BE49-F238E27FC236}">
                  <a16:creationId xmlns:a16="http://schemas.microsoft.com/office/drawing/2014/main" id="{2450F521-5F68-4148-9905-6232B08F89B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31">
              <a:extLst>
                <a:ext uri="{FF2B5EF4-FFF2-40B4-BE49-F238E27FC236}">
                  <a16:creationId xmlns:a16="http://schemas.microsoft.com/office/drawing/2014/main" id="{8C6F916A-08CA-4F4C-BDBA-0F63A621FE6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32">
              <a:extLst>
                <a:ext uri="{FF2B5EF4-FFF2-40B4-BE49-F238E27FC236}">
                  <a16:creationId xmlns:a16="http://schemas.microsoft.com/office/drawing/2014/main" id="{D68FB199-D330-4EF4-94F5-1C07371E874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Rectangle 33">
              <a:extLst>
                <a:ext uri="{FF2B5EF4-FFF2-40B4-BE49-F238E27FC236}">
                  <a16:creationId xmlns:a16="http://schemas.microsoft.com/office/drawing/2014/main" id="{3B67568D-CC47-4BBA-A084-154AEAA82561}"/>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C9C25D1A-5E1E-4B22-B8D3-B0F5263921F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5">
              <a:extLst>
                <a:ext uri="{FF2B5EF4-FFF2-40B4-BE49-F238E27FC236}">
                  <a16:creationId xmlns:a16="http://schemas.microsoft.com/office/drawing/2014/main" id="{4D8DB054-D1D3-4C30-B62E-7F2C6A8125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6">
              <a:extLst>
                <a:ext uri="{FF2B5EF4-FFF2-40B4-BE49-F238E27FC236}">
                  <a16:creationId xmlns:a16="http://schemas.microsoft.com/office/drawing/2014/main" id="{9EB76371-2F16-4BA0-994C-2575FD9336B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7">
              <a:extLst>
                <a:ext uri="{FF2B5EF4-FFF2-40B4-BE49-F238E27FC236}">
                  <a16:creationId xmlns:a16="http://schemas.microsoft.com/office/drawing/2014/main" id="{2B61AF6D-2A6D-4C90-BCCA-CD97F7246FD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8">
              <a:extLst>
                <a:ext uri="{FF2B5EF4-FFF2-40B4-BE49-F238E27FC236}">
                  <a16:creationId xmlns:a16="http://schemas.microsoft.com/office/drawing/2014/main" id="{B35F6DFD-5D34-4BE6-8B2A-0D6CDCE28B9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9">
              <a:extLst>
                <a:ext uri="{FF2B5EF4-FFF2-40B4-BE49-F238E27FC236}">
                  <a16:creationId xmlns:a16="http://schemas.microsoft.com/office/drawing/2014/main" id="{BCB0EEDB-7826-499E-BB87-6D0DD545F0D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40">
              <a:extLst>
                <a:ext uri="{FF2B5EF4-FFF2-40B4-BE49-F238E27FC236}">
                  <a16:creationId xmlns:a16="http://schemas.microsoft.com/office/drawing/2014/main" id="{F16B5CE0-3198-436D-888B-A01A98384453}"/>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41">
              <a:extLst>
                <a:ext uri="{FF2B5EF4-FFF2-40B4-BE49-F238E27FC236}">
                  <a16:creationId xmlns:a16="http://schemas.microsoft.com/office/drawing/2014/main" id="{B550414A-8DF0-4572-A382-B88DBE0B45E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42">
              <a:extLst>
                <a:ext uri="{FF2B5EF4-FFF2-40B4-BE49-F238E27FC236}">
                  <a16:creationId xmlns:a16="http://schemas.microsoft.com/office/drawing/2014/main" id="{AFB98517-BD8F-45DD-A2BA-52FD61A48AF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3">
              <a:extLst>
                <a:ext uri="{FF2B5EF4-FFF2-40B4-BE49-F238E27FC236}">
                  <a16:creationId xmlns:a16="http://schemas.microsoft.com/office/drawing/2014/main" id="{78C67202-AF18-4690-8000-4C12C4042C3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4">
              <a:extLst>
                <a:ext uri="{FF2B5EF4-FFF2-40B4-BE49-F238E27FC236}">
                  <a16:creationId xmlns:a16="http://schemas.microsoft.com/office/drawing/2014/main" id="{AD51A156-6972-43DA-BF32-CA187641B3A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Rectangle 45">
              <a:extLst>
                <a:ext uri="{FF2B5EF4-FFF2-40B4-BE49-F238E27FC236}">
                  <a16:creationId xmlns:a16="http://schemas.microsoft.com/office/drawing/2014/main" id="{B5CE61CC-EBDF-4355-A6C3-D44E62D7849F}"/>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ACB1B7F1-FBEF-48FA-97A7-9FAE7708E99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7">
              <a:extLst>
                <a:ext uri="{FF2B5EF4-FFF2-40B4-BE49-F238E27FC236}">
                  <a16:creationId xmlns:a16="http://schemas.microsoft.com/office/drawing/2014/main" id="{4851370A-7D0E-4B9F-BA8B-B1966748FBB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8">
              <a:extLst>
                <a:ext uri="{FF2B5EF4-FFF2-40B4-BE49-F238E27FC236}">
                  <a16:creationId xmlns:a16="http://schemas.microsoft.com/office/drawing/2014/main" id="{B882F537-DDEB-49AE-BF36-6380A45F03E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9">
              <a:extLst>
                <a:ext uri="{FF2B5EF4-FFF2-40B4-BE49-F238E27FC236}">
                  <a16:creationId xmlns:a16="http://schemas.microsoft.com/office/drawing/2014/main" id="{A53D3CF4-BFB0-4D0B-8471-26ACAFE0A5D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50">
              <a:extLst>
                <a:ext uri="{FF2B5EF4-FFF2-40B4-BE49-F238E27FC236}">
                  <a16:creationId xmlns:a16="http://schemas.microsoft.com/office/drawing/2014/main" id="{13BC2FA8-8256-44BD-9A62-0EE83D6476C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51">
              <a:extLst>
                <a:ext uri="{FF2B5EF4-FFF2-40B4-BE49-F238E27FC236}">
                  <a16:creationId xmlns:a16="http://schemas.microsoft.com/office/drawing/2014/main" id="{90A9C5D2-72E3-4B31-A271-57A883ADC42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52">
              <a:extLst>
                <a:ext uri="{FF2B5EF4-FFF2-40B4-BE49-F238E27FC236}">
                  <a16:creationId xmlns:a16="http://schemas.microsoft.com/office/drawing/2014/main" id="{2A5948D4-F239-4BEA-8E38-76F358E3EE7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3">
              <a:extLst>
                <a:ext uri="{FF2B5EF4-FFF2-40B4-BE49-F238E27FC236}">
                  <a16:creationId xmlns:a16="http://schemas.microsoft.com/office/drawing/2014/main" id="{7384B304-194D-400B-B568-5E6DEA885AD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4">
              <a:extLst>
                <a:ext uri="{FF2B5EF4-FFF2-40B4-BE49-F238E27FC236}">
                  <a16:creationId xmlns:a16="http://schemas.microsoft.com/office/drawing/2014/main" id="{B680594F-341A-4C19-BF7F-F6D76386A86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5">
              <a:extLst>
                <a:ext uri="{FF2B5EF4-FFF2-40B4-BE49-F238E27FC236}">
                  <a16:creationId xmlns:a16="http://schemas.microsoft.com/office/drawing/2014/main" id="{4EA6807C-3B8A-43FE-BA1B-8D6D3851FFF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6">
              <a:extLst>
                <a:ext uri="{FF2B5EF4-FFF2-40B4-BE49-F238E27FC236}">
                  <a16:creationId xmlns:a16="http://schemas.microsoft.com/office/drawing/2014/main" id="{BA316439-CB72-49C9-BE80-934799D8389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7">
              <a:extLst>
                <a:ext uri="{FF2B5EF4-FFF2-40B4-BE49-F238E27FC236}">
                  <a16:creationId xmlns:a16="http://schemas.microsoft.com/office/drawing/2014/main" id="{6BC7FE05-950C-4A73-B6A9-282B142C799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8">
              <a:extLst>
                <a:ext uri="{FF2B5EF4-FFF2-40B4-BE49-F238E27FC236}">
                  <a16:creationId xmlns:a16="http://schemas.microsoft.com/office/drawing/2014/main" id="{81C014C7-E085-4923-B533-732801FC24A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66" name="Round Diagonal Corner Rectangle 6">
            <a:extLst>
              <a:ext uri="{FF2B5EF4-FFF2-40B4-BE49-F238E27FC236}">
                <a16:creationId xmlns:a16="http://schemas.microsoft.com/office/drawing/2014/main" id="{0E24CF0B-9BD9-4126-80C9-FF28141ACF1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396815A-7E3A-4645-948D-503ACCC0B006}"/>
              </a:ext>
            </a:extLst>
          </p:cNvPr>
          <p:cNvPicPr>
            <a:picLocks noChangeAspect="1"/>
          </p:cNvPicPr>
          <p:nvPr/>
        </p:nvPicPr>
        <p:blipFill>
          <a:blip r:embed="rId5"/>
          <a:stretch>
            <a:fillRect/>
          </a:stretch>
        </p:blipFill>
        <p:spPr>
          <a:xfrm>
            <a:off x="1118988" y="1208885"/>
            <a:ext cx="6112382" cy="4432739"/>
          </a:xfrm>
          <a:prstGeom prst="rect">
            <a:avLst/>
          </a:prstGeom>
        </p:spPr>
      </p:pic>
      <p:sp>
        <p:nvSpPr>
          <p:cNvPr id="2" name="Title 1">
            <a:extLst>
              <a:ext uri="{FF2B5EF4-FFF2-40B4-BE49-F238E27FC236}">
                <a16:creationId xmlns:a16="http://schemas.microsoft.com/office/drawing/2014/main" id="{2732C32E-E154-47FA-AE53-A536336DEA42}"/>
              </a:ext>
            </a:extLst>
          </p:cNvPr>
          <p:cNvSpPr>
            <a:spLocks noGrp="1"/>
          </p:cNvSpPr>
          <p:nvPr>
            <p:ph type="title"/>
          </p:nvPr>
        </p:nvSpPr>
        <p:spPr>
          <a:xfrm>
            <a:off x="7784772" y="816294"/>
            <a:ext cx="3715521" cy="1223645"/>
          </a:xfrm>
        </p:spPr>
        <p:txBody>
          <a:bodyPr vert="horz" lIns="91440" tIns="45720" rIns="91440" bIns="45720" rtlCol="0" anchor="b">
            <a:normAutofit/>
          </a:bodyPr>
          <a:lstStyle/>
          <a:p>
            <a:r>
              <a:rPr lang="en-US" sz="3700" dirty="0" err="1"/>
              <a:t>Analiza</a:t>
            </a:r>
            <a:r>
              <a:rPr lang="en-US" sz="3700" dirty="0"/>
              <a:t> Pre </a:t>
            </a:r>
            <a:r>
              <a:rPr lang="en-US" sz="3700" dirty="0" err="1"/>
              <a:t>Particionisanja</a:t>
            </a:r>
            <a:endParaRPr lang="en-US" sz="3700" dirty="0"/>
          </a:p>
        </p:txBody>
      </p:sp>
      <p:sp>
        <p:nvSpPr>
          <p:cNvPr id="4" name="TextBox 3">
            <a:extLst>
              <a:ext uri="{FF2B5EF4-FFF2-40B4-BE49-F238E27FC236}">
                <a16:creationId xmlns:a16="http://schemas.microsoft.com/office/drawing/2014/main" id="{5AD78FFC-746F-4A8C-B605-646DF5B9053E}"/>
              </a:ext>
            </a:extLst>
          </p:cNvPr>
          <p:cNvSpPr txBox="1"/>
          <p:nvPr/>
        </p:nvSpPr>
        <p:spPr>
          <a:xfrm>
            <a:off x="8058147" y="2393335"/>
            <a:ext cx="3627119"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t>Funkcije</a:t>
            </a:r>
            <a:r>
              <a:rPr lang="en-US" sz="2400" dirty="0"/>
              <a:t> attack </a:t>
            </a:r>
            <a:r>
              <a:rPr lang="en-US" sz="2400" dirty="0" err="1"/>
              <a:t>i</a:t>
            </a:r>
            <a:r>
              <a:rPr lang="en-US" sz="2400" dirty="0"/>
              <a:t> </a:t>
            </a:r>
            <a:r>
              <a:rPr lang="en-US" sz="2400" dirty="0" err="1"/>
              <a:t>eval</a:t>
            </a:r>
            <a:r>
              <a:rPr lang="en-US" sz="2400" dirty="0"/>
              <a:t>, </a:t>
            </a:r>
            <a:r>
              <a:rPr lang="en-US" sz="2400" dirty="0" err="1"/>
              <a:t>kandidati</a:t>
            </a:r>
            <a:r>
              <a:rPr lang="en-US" sz="2400" dirty="0"/>
              <a:t> </a:t>
            </a:r>
            <a:r>
              <a:rPr lang="en-US" sz="2400" dirty="0" err="1"/>
              <a:t>za</a:t>
            </a:r>
            <a:r>
              <a:rPr lang="en-US" sz="2400" dirty="0"/>
              <a:t> </a:t>
            </a:r>
            <a:r>
              <a:rPr lang="en-US" sz="2400" dirty="0" err="1"/>
              <a:t>realizaciju</a:t>
            </a:r>
            <a:r>
              <a:rPr lang="en-US" sz="2400" dirty="0"/>
              <a:t> u </a:t>
            </a:r>
            <a:r>
              <a:rPr lang="en-US" sz="2400" dirty="0" err="1"/>
              <a:t>hardveru</a:t>
            </a:r>
            <a:endParaRPr lang="en-US" sz="2400" dirty="0"/>
          </a:p>
          <a:p>
            <a:pPr marL="342900" indent="-342900">
              <a:buFont typeface="Arial" panose="020B0604020202020204" pitchFamily="34" charset="0"/>
              <a:buChar char="•"/>
            </a:pPr>
            <a:r>
              <a:rPr lang="en-US" sz="2400" dirty="0" err="1"/>
              <a:t>Funkcije</a:t>
            </a:r>
            <a:r>
              <a:rPr lang="en-US" sz="2400" dirty="0"/>
              <a:t> search </a:t>
            </a:r>
            <a:r>
              <a:rPr lang="en-US" sz="2400" dirty="0" err="1"/>
              <a:t>i</a:t>
            </a:r>
            <a:r>
              <a:rPr lang="en-US" sz="2400" dirty="0"/>
              <a:t> </a:t>
            </a:r>
            <a:r>
              <a:rPr lang="en-US" sz="2400" dirty="0" err="1"/>
              <a:t>quiesce</a:t>
            </a:r>
            <a:r>
              <a:rPr lang="en-US" sz="2400" dirty="0"/>
              <a:t> </a:t>
            </a:r>
            <a:r>
              <a:rPr lang="en-US" sz="2400" dirty="0" err="1"/>
              <a:t>implementiraju</a:t>
            </a:r>
            <a:r>
              <a:rPr lang="en-US" sz="2400" dirty="0"/>
              <a:t> MINIMAX </a:t>
            </a:r>
            <a:r>
              <a:rPr lang="en-US" sz="2400" dirty="0" err="1"/>
              <a:t>algoritam</a:t>
            </a:r>
            <a:r>
              <a:rPr lang="en-US" sz="2400" dirty="0"/>
              <a:t> </a:t>
            </a:r>
            <a:r>
              <a:rPr lang="en-US" sz="2400" dirty="0" err="1"/>
              <a:t>i</a:t>
            </a:r>
            <a:r>
              <a:rPr lang="en-US" sz="2400" dirty="0"/>
              <a:t> </a:t>
            </a:r>
            <a:r>
              <a:rPr lang="en-US" sz="2400" dirty="0" err="1"/>
              <a:t>nisu</a:t>
            </a:r>
            <a:r>
              <a:rPr lang="en-US" sz="2400" dirty="0"/>
              <a:t> </a:t>
            </a:r>
            <a:r>
              <a:rPr lang="en-US" sz="2400" dirty="0" err="1"/>
              <a:t>kriti</a:t>
            </a:r>
            <a:r>
              <a:rPr lang="sr-Latn-CS" sz="2400" dirty="0" err="1"/>
              <a:t>čne</a:t>
            </a:r>
            <a:r>
              <a:rPr lang="sr-Latn-CS" sz="2400" dirty="0"/>
              <a:t> vremenski, zbog čega treba da budu implementirane u softveru</a:t>
            </a:r>
            <a:endParaRPr lang="sr-Latn-RS" sz="2400" dirty="0"/>
          </a:p>
        </p:txBody>
      </p:sp>
    </p:spTree>
    <p:extLst>
      <p:ext uri="{BB962C8B-B14F-4D97-AF65-F5344CB8AC3E}">
        <p14:creationId xmlns:p14="http://schemas.microsoft.com/office/powerpoint/2010/main" val="2705760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rodna slika">
            <a:extLst>
              <a:ext uri="{FF2B5EF4-FFF2-40B4-BE49-F238E27FC236}">
                <a16:creationId xmlns:a16="http://schemas.microsoft.com/office/drawing/2014/main" id="{DD6D2D0F-CEA8-45AB-9927-0C960B817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7590" y="3509010"/>
            <a:ext cx="2937510" cy="29375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732C32E-E154-47FA-AE53-A536336DEA42}"/>
              </a:ext>
            </a:extLst>
          </p:cNvPr>
          <p:cNvSpPr>
            <a:spLocks noGrp="1"/>
          </p:cNvSpPr>
          <p:nvPr>
            <p:ph type="title"/>
          </p:nvPr>
        </p:nvSpPr>
        <p:spPr>
          <a:xfrm>
            <a:off x="1994693" y="107978"/>
            <a:ext cx="8208327" cy="1478570"/>
          </a:xfrm>
        </p:spPr>
        <p:txBody>
          <a:bodyPr/>
          <a:lstStyle/>
          <a:p>
            <a:r>
              <a:rPr lang="sr-Latn-CS" dirty="0" err="1"/>
              <a:t>PArticionisanje</a:t>
            </a:r>
            <a:endParaRPr lang="sr-Latn-RS" dirty="0"/>
          </a:p>
        </p:txBody>
      </p:sp>
      <p:sp>
        <p:nvSpPr>
          <p:cNvPr id="4" name="Content Placeholder 2">
            <a:extLst>
              <a:ext uri="{FF2B5EF4-FFF2-40B4-BE49-F238E27FC236}">
                <a16:creationId xmlns:a16="http://schemas.microsoft.com/office/drawing/2014/main" id="{CB53A4B4-0186-47BE-8725-51E9C20EF055}"/>
              </a:ext>
            </a:extLst>
          </p:cNvPr>
          <p:cNvSpPr>
            <a:spLocks noGrp="1"/>
          </p:cNvSpPr>
          <p:nvPr>
            <p:ph idx="1"/>
          </p:nvPr>
        </p:nvSpPr>
        <p:spPr>
          <a:xfrm>
            <a:off x="1453833" y="1586548"/>
            <a:ext cx="5137467" cy="4859972"/>
          </a:xfrm>
        </p:spPr>
        <p:txBody>
          <a:bodyPr>
            <a:normAutofit lnSpcReduction="10000"/>
          </a:bodyPr>
          <a:lstStyle/>
          <a:p>
            <a:r>
              <a:rPr lang="sr-Latn-CS" dirty="0"/>
              <a:t>Funkcija odabrana za hardversku implementaciju je </a:t>
            </a:r>
            <a:r>
              <a:rPr lang="sr-Latn-CS" dirty="0" err="1"/>
              <a:t>eval</a:t>
            </a:r>
            <a:endParaRPr lang="sr-Latn-CS" dirty="0"/>
          </a:p>
          <a:p>
            <a:r>
              <a:rPr lang="sr-Latn-CS" dirty="0"/>
              <a:t>Ciljana arhitektura - </a:t>
            </a:r>
            <a:r>
              <a:rPr lang="sr-Latn-RS" dirty="0" err="1"/>
              <a:t>Zybo</a:t>
            </a:r>
            <a:r>
              <a:rPr lang="sr-Latn-RS" dirty="0"/>
              <a:t> ploča</a:t>
            </a:r>
            <a:br>
              <a:rPr lang="en-US" dirty="0"/>
            </a:br>
            <a:endParaRPr lang="sr-Latn-RS" dirty="0"/>
          </a:p>
          <a:p>
            <a:r>
              <a:rPr lang="sr-Latn-CS" dirty="0"/>
              <a:t>I</a:t>
            </a:r>
            <a:r>
              <a:rPr lang="sr-Latn-RS" dirty="0" err="1"/>
              <a:t>nterfejsi</a:t>
            </a:r>
            <a:r>
              <a:rPr lang="sr-Cyrl-RS" dirty="0"/>
              <a:t>:</a:t>
            </a:r>
            <a:r>
              <a:rPr lang="sr-Latn-CS" dirty="0"/>
              <a:t> </a:t>
            </a:r>
            <a:r>
              <a:rPr lang="sr-Latn-RS" dirty="0"/>
              <a:t>	Ulazni</a:t>
            </a:r>
            <a:r>
              <a:rPr lang="en-US" dirty="0"/>
              <a:t>		</a:t>
            </a:r>
            <a:r>
              <a:rPr lang="sr-Latn-CS" dirty="0"/>
              <a:t>			</a:t>
            </a:r>
            <a:r>
              <a:rPr lang="sr-Latn-CS" dirty="0" err="1"/>
              <a:t>int</a:t>
            </a:r>
            <a:r>
              <a:rPr lang="sr-Latn-CS" dirty="0"/>
              <a:t> </a:t>
            </a:r>
            <a:r>
              <a:rPr lang="sr-Latn-CS" dirty="0" err="1"/>
              <a:t>color</a:t>
            </a:r>
            <a:r>
              <a:rPr lang="en-US" dirty="0"/>
              <a:t>[64]</a:t>
            </a:r>
            <a:br>
              <a:rPr lang="en-US" dirty="0"/>
            </a:br>
            <a:r>
              <a:rPr lang="en-US" dirty="0"/>
              <a:t>		</a:t>
            </a:r>
            <a:r>
              <a:rPr lang="en-US" dirty="0" err="1"/>
              <a:t>int</a:t>
            </a:r>
            <a:r>
              <a:rPr lang="en-US" dirty="0"/>
              <a:t> piece[64]</a:t>
            </a:r>
            <a:br>
              <a:rPr lang="en-US" dirty="0"/>
            </a:br>
            <a:r>
              <a:rPr lang="en-US" dirty="0"/>
              <a:t>		</a:t>
            </a:r>
            <a:r>
              <a:rPr lang="en-US" dirty="0" err="1"/>
              <a:t>int</a:t>
            </a:r>
            <a:r>
              <a:rPr lang="en-US" dirty="0"/>
              <a:t> </a:t>
            </a:r>
            <a:r>
              <a:rPr lang="en-US" dirty="0" err="1"/>
              <a:t>sid</a:t>
            </a:r>
            <a:r>
              <a:rPr lang="sr-Latn-CS" dirty="0"/>
              <a:t>e</a:t>
            </a:r>
          </a:p>
          <a:p>
            <a:pPr marL="0" indent="0">
              <a:buNone/>
            </a:pPr>
            <a:r>
              <a:rPr lang="sr-Latn-CS" dirty="0"/>
              <a:t>		</a:t>
            </a:r>
            <a:r>
              <a:rPr lang="en-US" dirty="0" err="1"/>
              <a:t>Izlazni</a:t>
            </a:r>
            <a:br>
              <a:rPr lang="sr-Latn-CS" dirty="0"/>
            </a:br>
            <a:r>
              <a:rPr lang="sr-Latn-CS" dirty="0"/>
              <a:t>		</a:t>
            </a:r>
            <a:r>
              <a:rPr lang="sr-Latn-CS" dirty="0" err="1"/>
              <a:t>int</a:t>
            </a:r>
            <a:r>
              <a:rPr lang="sr-Latn-CS" dirty="0"/>
              <a:t> </a:t>
            </a:r>
            <a:r>
              <a:rPr lang="sr-Latn-CS" dirty="0" err="1"/>
              <a:t>result</a:t>
            </a:r>
            <a:endParaRPr lang="sr-Latn-CS" dirty="0"/>
          </a:p>
        </p:txBody>
      </p:sp>
      <p:pic>
        <p:nvPicPr>
          <p:cNvPr id="3" name="Picture 2">
            <a:extLst>
              <a:ext uri="{FF2B5EF4-FFF2-40B4-BE49-F238E27FC236}">
                <a16:creationId xmlns:a16="http://schemas.microsoft.com/office/drawing/2014/main" id="{36829299-6229-4EDF-A0DC-56CBAE480C9D}"/>
              </a:ext>
            </a:extLst>
          </p:cNvPr>
          <p:cNvPicPr>
            <a:picLocks noChangeAspect="1"/>
          </p:cNvPicPr>
          <p:nvPr/>
        </p:nvPicPr>
        <p:blipFill>
          <a:blip r:embed="rId4"/>
          <a:stretch>
            <a:fillRect/>
          </a:stretch>
        </p:blipFill>
        <p:spPr>
          <a:xfrm>
            <a:off x="7387590" y="759643"/>
            <a:ext cx="2876390" cy="2587460"/>
          </a:xfrm>
          <a:prstGeom prst="rect">
            <a:avLst/>
          </a:prstGeom>
        </p:spPr>
      </p:pic>
      <p:cxnSp>
        <p:nvCxnSpPr>
          <p:cNvPr id="6" name="Straight Arrow Connector 5">
            <a:extLst>
              <a:ext uri="{FF2B5EF4-FFF2-40B4-BE49-F238E27FC236}">
                <a16:creationId xmlns:a16="http://schemas.microsoft.com/office/drawing/2014/main" id="{DFDEBE1D-B32D-46AA-B21C-3586E92A04AB}"/>
              </a:ext>
            </a:extLst>
          </p:cNvPr>
          <p:cNvCxnSpPr>
            <a:cxnSpLocks/>
          </p:cNvCxnSpPr>
          <p:nvPr/>
        </p:nvCxnSpPr>
        <p:spPr>
          <a:xfrm>
            <a:off x="4994910" y="4137660"/>
            <a:ext cx="2792730" cy="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5DC97A-4E5F-4DF7-BC94-28FC75A75507}"/>
              </a:ext>
            </a:extLst>
          </p:cNvPr>
          <p:cNvSpPr txBox="1"/>
          <p:nvPr/>
        </p:nvSpPr>
        <p:spPr>
          <a:xfrm>
            <a:off x="4994910" y="3737550"/>
            <a:ext cx="2400300" cy="400110"/>
          </a:xfrm>
          <a:prstGeom prst="rect">
            <a:avLst/>
          </a:prstGeom>
          <a:noFill/>
        </p:spPr>
        <p:txBody>
          <a:bodyPr wrap="square" rtlCol="0">
            <a:spAutoFit/>
          </a:bodyPr>
          <a:lstStyle/>
          <a:p>
            <a:r>
              <a:rPr lang="sr-Latn-CS" sz="2000" dirty="0">
                <a:solidFill>
                  <a:schemeClr val="accent1">
                    <a:lumMod val="60000"/>
                    <a:lumOff val="40000"/>
                  </a:schemeClr>
                </a:solidFill>
              </a:rPr>
              <a:t>c</a:t>
            </a:r>
            <a:r>
              <a:rPr lang="en-US" sz="2000" dirty="0" err="1">
                <a:solidFill>
                  <a:schemeClr val="accent1">
                    <a:lumMod val="60000"/>
                    <a:lumOff val="40000"/>
                  </a:schemeClr>
                </a:solidFill>
              </a:rPr>
              <a:t>olor</a:t>
            </a:r>
            <a:r>
              <a:rPr lang="en-US" sz="2000" dirty="0">
                <a:solidFill>
                  <a:schemeClr val="accent1">
                    <a:lumMod val="60000"/>
                    <a:lumOff val="40000"/>
                  </a:schemeClr>
                </a:solidFill>
              </a:rPr>
              <a:t>[10] = ‘1’ - </a:t>
            </a:r>
            <a:r>
              <a:rPr lang="en-US" sz="2000" dirty="0" err="1">
                <a:solidFill>
                  <a:schemeClr val="accent1">
                    <a:lumMod val="60000"/>
                    <a:lumOff val="40000"/>
                  </a:schemeClr>
                </a:solidFill>
              </a:rPr>
              <a:t>Crni</a:t>
            </a:r>
            <a:endParaRPr lang="sr-Latn-RS" sz="2000" dirty="0">
              <a:solidFill>
                <a:schemeClr val="accent1">
                  <a:lumMod val="60000"/>
                  <a:lumOff val="40000"/>
                </a:schemeClr>
              </a:solidFill>
            </a:endParaRPr>
          </a:p>
        </p:txBody>
      </p:sp>
      <p:cxnSp>
        <p:nvCxnSpPr>
          <p:cNvPr id="15" name="Straight Arrow Connector 14">
            <a:extLst>
              <a:ext uri="{FF2B5EF4-FFF2-40B4-BE49-F238E27FC236}">
                <a16:creationId xmlns:a16="http://schemas.microsoft.com/office/drawing/2014/main" id="{82128E28-683A-4E18-A647-98B160BF6E46}"/>
              </a:ext>
            </a:extLst>
          </p:cNvPr>
          <p:cNvCxnSpPr>
            <a:cxnSpLocks/>
          </p:cNvCxnSpPr>
          <p:nvPr/>
        </p:nvCxnSpPr>
        <p:spPr>
          <a:xfrm flipV="1">
            <a:off x="4994910" y="4221480"/>
            <a:ext cx="2792730" cy="32004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48EC5E3-7209-4A5D-83E8-209934FDDD52}"/>
              </a:ext>
            </a:extLst>
          </p:cNvPr>
          <p:cNvSpPr txBox="1"/>
          <p:nvPr/>
        </p:nvSpPr>
        <p:spPr>
          <a:xfrm rot="21277978">
            <a:off x="4974604" y="4372983"/>
            <a:ext cx="2396490" cy="400110"/>
          </a:xfrm>
          <a:prstGeom prst="rect">
            <a:avLst/>
          </a:prstGeom>
          <a:noFill/>
        </p:spPr>
        <p:txBody>
          <a:bodyPr wrap="square" rtlCol="0">
            <a:spAutoFit/>
          </a:bodyPr>
          <a:lstStyle/>
          <a:p>
            <a:r>
              <a:rPr lang="en-US" sz="2000" dirty="0">
                <a:solidFill>
                  <a:schemeClr val="accent1">
                    <a:lumMod val="60000"/>
                    <a:lumOff val="40000"/>
                  </a:schemeClr>
                </a:solidFill>
              </a:rPr>
              <a:t>piece[10] = ‘0’ </a:t>
            </a:r>
            <a:r>
              <a:rPr lang="en-US" sz="2000" dirty="0" err="1">
                <a:solidFill>
                  <a:schemeClr val="accent1">
                    <a:lumMod val="60000"/>
                    <a:lumOff val="40000"/>
                  </a:schemeClr>
                </a:solidFill>
              </a:rPr>
              <a:t>Pe</a:t>
            </a:r>
            <a:r>
              <a:rPr lang="sr-Latn-CS" sz="2000" dirty="0" err="1">
                <a:solidFill>
                  <a:schemeClr val="accent1">
                    <a:lumMod val="60000"/>
                    <a:lumOff val="40000"/>
                  </a:schemeClr>
                </a:solidFill>
              </a:rPr>
              <a:t>šak</a:t>
            </a:r>
            <a:endParaRPr lang="sr-Latn-RS" sz="2000" dirty="0">
              <a:solidFill>
                <a:schemeClr val="accent1">
                  <a:lumMod val="60000"/>
                  <a:lumOff val="40000"/>
                </a:schemeClr>
              </a:solidFill>
            </a:endParaRPr>
          </a:p>
        </p:txBody>
      </p:sp>
    </p:spTree>
    <p:extLst>
      <p:ext uri="{BB962C8B-B14F-4D97-AF65-F5344CB8AC3E}">
        <p14:creationId xmlns:p14="http://schemas.microsoft.com/office/powerpoint/2010/main" val="3771203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51A269-2D95-402E-B2D6-5F71C9184C10}"/>
              </a:ext>
            </a:extLst>
          </p:cNvPr>
          <p:cNvPicPr>
            <a:picLocks noChangeAspect="1"/>
          </p:cNvPicPr>
          <p:nvPr/>
        </p:nvPicPr>
        <p:blipFill rotWithShape="1">
          <a:blip r:embed="rId3"/>
          <a:srcRect r="-1039" b="-2"/>
          <a:stretch/>
        </p:blipFill>
        <p:spPr>
          <a:xfrm>
            <a:off x="1028910" y="2496398"/>
            <a:ext cx="5175569" cy="30478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Content Placeholder 2">
            <a:extLst>
              <a:ext uri="{FF2B5EF4-FFF2-40B4-BE49-F238E27FC236}">
                <a16:creationId xmlns:a16="http://schemas.microsoft.com/office/drawing/2014/main" id="{DC291865-719B-4662-AA4D-5C2D7F31A066}"/>
              </a:ext>
            </a:extLst>
          </p:cNvPr>
          <p:cNvSpPr>
            <a:spLocks noGrp="1"/>
          </p:cNvSpPr>
          <p:nvPr>
            <p:ph idx="1"/>
          </p:nvPr>
        </p:nvSpPr>
        <p:spPr>
          <a:xfrm>
            <a:off x="6585479" y="2249487"/>
            <a:ext cx="4844521" cy="3541714"/>
          </a:xfrm>
        </p:spPr>
        <p:txBody>
          <a:bodyPr vert="horz" lIns="91440" tIns="45720" rIns="91440" bIns="45720" rtlCol="0" anchor="ctr">
            <a:normAutofit/>
          </a:bodyPr>
          <a:lstStyle/>
          <a:p>
            <a:r>
              <a:rPr lang="en-US" dirty="0" err="1"/>
              <a:t>Definisane</a:t>
            </a:r>
            <a:r>
              <a:rPr lang="en-US" dirty="0"/>
              <a:t> </a:t>
            </a:r>
            <a:r>
              <a:rPr lang="en-US" dirty="0" err="1"/>
              <a:t>su</a:t>
            </a:r>
            <a:r>
              <a:rPr lang="en-US" dirty="0"/>
              <a:t> </a:t>
            </a:r>
            <a:r>
              <a:rPr lang="en-US" dirty="0" err="1"/>
              <a:t>dve</a:t>
            </a:r>
            <a:r>
              <a:rPr lang="en-US" dirty="0"/>
              <a:t> </a:t>
            </a:r>
            <a:r>
              <a:rPr lang="en-US" dirty="0" err="1"/>
              <a:t>klase</a:t>
            </a:r>
            <a:r>
              <a:rPr lang="en-US" dirty="0"/>
              <a:t>, soft </a:t>
            </a:r>
            <a:r>
              <a:rPr lang="en-US" dirty="0" err="1"/>
              <a:t>i</a:t>
            </a:r>
            <a:r>
              <a:rPr lang="en-US" dirty="0"/>
              <a:t> </a:t>
            </a:r>
            <a:r>
              <a:rPr lang="en-US" dirty="0" err="1"/>
              <a:t>eval</a:t>
            </a:r>
            <a:r>
              <a:rPr lang="en-US" dirty="0"/>
              <a:t>, </a:t>
            </a:r>
            <a:r>
              <a:rPr lang="en-US" dirty="0" err="1"/>
              <a:t>koje</a:t>
            </a:r>
            <a:r>
              <a:rPr lang="en-US" dirty="0"/>
              <a:t> </a:t>
            </a:r>
            <a:r>
              <a:rPr lang="en-US" dirty="0" err="1"/>
              <a:t>nasleđuju</a:t>
            </a:r>
            <a:r>
              <a:rPr lang="en-US" dirty="0"/>
              <a:t> </a:t>
            </a:r>
            <a:r>
              <a:rPr lang="en-US" dirty="0" err="1"/>
              <a:t>baznu</a:t>
            </a:r>
            <a:r>
              <a:rPr lang="en-US" dirty="0"/>
              <a:t> </a:t>
            </a:r>
            <a:r>
              <a:rPr lang="en-US" dirty="0" err="1"/>
              <a:t>klasu</a:t>
            </a:r>
            <a:r>
              <a:rPr lang="en-US" dirty="0"/>
              <a:t> </a:t>
            </a:r>
            <a:r>
              <a:rPr lang="en-US" dirty="0" err="1"/>
              <a:t>svih</a:t>
            </a:r>
            <a:r>
              <a:rPr lang="en-US" dirty="0"/>
              <a:t> </a:t>
            </a:r>
            <a:r>
              <a:rPr lang="en-US" dirty="0" err="1"/>
              <a:t>komponenti</a:t>
            </a:r>
            <a:r>
              <a:rPr lang="en-US" dirty="0"/>
              <a:t> </a:t>
            </a:r>
            <a:r>
              <a:rPr lang="en-US" dirty="0" err="1"/>
              <a:t>sc_module</a:t>
            </a:r>
            <a:r>
              <a:rPr lang="en-US" dirty="0"/>
              <a:t> </a:t>
            </a:r>
          </a:p>
          <a:p>
            <a:r>
              <a:rPr lang="en-US" dirty="0" err="1"/>
              <a:t>Mogućnost</a:t>
            </a:r>
            <a:r>
              <a:rPr lang="en-US" dirty="0"/>
              <a:t> </a:t>
            </a:r>
            <a:r>
              <a:rPr lang="en-US" dirty="0" err="1"/>
              <a:t>upotrebe</a:t>
            </a:r>
            <a:r>
              <a:rPr lang="en-US" dirty="0"/>
              <a:t> </a:t>
            </a:r>
            <a:r>
              <a:rPr lang="en-US" dirty="0" err="1"/>
              <a:t>paralelnih</a:t>
            </a:r>
            <a:r>
              <a:rPr lang="en-US" dirty="0"/>
              <a:t> </a:t>
            </a:r>
            <a:r>
              <a:rPr lang="en-US" dirty="0" err="1"/>
              <a:t>procesa</a:t>
            </a:r>
            <a:endParaRPr lang="en-US" dirty="0"/>
          </a:p>
          <a:p>
            <a:r>
              <a:rPr lang="en-US" dirty="0" err="1"/>
              <a:t>Mogućnost</a:t>
            </a:r>
            <a:r>
              <a:rPr lang="en-US" dirty="0"/>
              <a:t> </a:t>
            </a:r>
            <a:r>
              <a:rPr lang="en-US" dirty="0" err="1"/>
              <a:t>korišćenja</a:t>
            </a:r>
            <a:r>
              <a:rPr lang="en-US" dirty="0"/>
              <a:t> </a:t>
            </a:r>
            <a:r>
              <a:rPr lang="en-US" dirty="0" err="1"/>
              <a:t>signala</a:t>
            </a:r>
            <a:r>
              <a:rPr lang="en-US" dirty="0"/>
              <a:t> </a:t>
            </a:r>
            <a:r>
              <a:rPr lang="en-US" dirty="0" err="1"/>
              <a:t>za</a:t>
            </a:r>
            <a:r>
              <a:rPr lang="en-US" dirty="0"/>
              <a:t> </a:t>
            </a:r>
            <a:r>
              <a:rPr lang="en-US" dirty="0" err="1"/>
              <a:t>komunikaciju</a:t>
            </a:r>
            <a:endParaRPr lang="en-US" dirty="0"/>
          </a:p>
        </p:txBody>
      </p:sp>
      <p:sp>
        <p:nvSpPr>
          <p:cNvPr id="4" name="Title 1">
            <a:extLst>
              <a:ext uri="{FF2B5EF4-FFF2-40B4-BE49-F238E27FC236}">
                <a16:creationId xmlns:a16="http://schemas.microsoft.com/office/drawing/2014/main" id="{4B98B5D1-9DAB-4BD1-B6DF-2D35E41116CC}"/>
              </a:ext>
            </a:extLst>
          </p:cNvPr>
          <p:cNvSpPr txBox="1">
            <a:spLocks/>
          </p:cNvSpPr>
          <p:nvPr/>
        </p:nvSpPr>
        <p:spPr>
          <a:xfrm>
            <a:off x="1141413" y="61851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spcAft>
                <a:spcPts val="600"/>
              </a:spcAft>
            </a:pPr>
            <a:r>
              <a:rPr lang="en-US" dirty="0" err="1"/>
              <a:t>Sistem</a:t>
            </a:r>
            <a:r>
              <a:rPr lang="en-US" dirty="0"/>
              <a:t> </a:t>
            </a:r>
            <a:r>
              <a:rPr lang="en-US" dirty="0" err="1"/>
              <a:t>nakon</a:t>
            </a:r>
            <a:r>
              <a:rPr lang="en-US" dirty="0"/>
              <a:t> </a:t>
            </a:r>
            <a:r>
              <a:rPr lang="en-US" dirty="0" err="1"/>
              <a:t>PArticionisanja</a:t>
            </a:r>
            <a:endParaRPr lang="en-US" dirty="0"/>
          </a:p>
        </p:txBody>
      </p:sp>
    </p:spTree>
    <p:extLst>
      <p:ext uri="{BB962C8B-B14F-4D97-AF65-F5344CB8AC3E}">
        <p14:creationId xmlns:p14="http://schemas.microsoft.com/office/powerpoint/2010/main" val="3774371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9" name="Round Diagonal Corner Rectangle 11">
            <a:extLst>
              <a:ext uri="{FF2B5EF4-FFF2-40B4-BE49-F238E27FC236}">
                <a16:creationId xmlns:a16="http://schemas.microsoft.com/office/drawing/2014/main" id="{E4B7B3E3-827A-48BE-AD67-A57C45AA694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D0C7E9-069E-4652-9ED9-1D4A32368411}"/>
              </a:ext>
            </a:extLst>
          </p:cNvPr>
          <p:cNvSpPr>
            <a:spLocks noGrp="1"/>
          </p:cNvSpPr>
          <p:nvPr>
            <p:ph type="title"/>
          </p:nvPr>
        </p:nvSpPr>
        <p:spPr>
          <a:xfrm>
            <a:off x="7906322" y="808057"/>
            <a:ext cx="3782579" cy="1182688"/>
          </a:xfrm>
        </p:spPr>
        <p:txBody>
          <a:bodyPr anchor="b">
            <a:noAutofit/>
          </a:bodyPr>
          <a:lstStyle/>
          <a:p>
            <a:r>
              <a:rPr lang="en-US" dirty="0" err="1"/>
              <a:t>Implementacija</a:t>
            </a:r>
            <a:r>
              <a:rPr lang="en-US" dirty="0"/>
              <a:t> </a:t>
            </a:r>
            <a:r>
              <a:rPr lang="en-US" dirty="0" err="1"/>
              <a:t>modula</a:t>
            </a:r>
            <a:r>
              <a:rPr lang="en-US" dirty="0"/>
              <a:t> </a:t>
            </a:r>
            <a:r>
              <a:rPr lang="en-US" dirty="0" err="1"/>
              <a:t>eval</a:t>
            </a:r>
            <a:endParaRPr lang="sr-Latn-RS" dirty="0"/>
          </a:p>
        </p:txBody>
      </p:sp>
      <p:sp>
        <p:nvSpPr>
          <p:cNvPr id="3" name="Content Placeholder 2">
            <a:extLst>
              <a:ext uri="{FF2B5EF4-FFF2-40B4-BE49-F238E27FC236}">
                <a16:creationId xmlns:a16="http://schemas.microsoft.com/office/drawing/2014/main" id="{3DE86988-3F98-4F1D-84F8-6610872B91E8}"/>
              </a:ext>
            </a:extLst>
          </p:cNvPr>
          <p:cNvSpPr>
            <a:spLocks noGrp="1"/>
          </p:cNvSpPr>
          <p:nvPr>
            <p:ph idx="1"/>
          </p:nvPr>
        </p:nvSpPr>
        <p:spPr>
          <a:xfrm>
            <a:off x="7841550" y="2287587"/>
            <a:ext cx="3916109" cy="3503613"/>
          </a:xfrm>
        </p:spPr>
        <p:txBody>
          <a:bodyPr>
            <a:normAutofit/>
          </a:bodyPr>
          <a:lstStyle/>
          <a:p>
            <a:pPr marL="0" indent="0">
              <a:buNone/>
            </a:pPr>
            <a:r>
              <a:rPr lang="sr-Latn-CS" sz="1800" dirty="0"/>
              <a:t>Da bi se iskoristile </a:t>
            </a:r>
            <a:r>
              <a:rPr lang="sr-Latn-CS" sz="1800" dirty="0" err="1"/>
              <a:t>prednosti</a:t>
            </a:r>
            <a:r>
              <a:rPr lang="sr-Latn-CS" sz="1800" dirty="0"/>
              <a:t> koje hardverska implementacija pruža potrebno je </a:t>
            </a:r>
            <a:r>
              <a:rPr lang="en-US" sz="1800" dirty="0"/>
              <a:t>:</a:t>
            </a:r>
          </a:p>
          <a:p>
            <a:pPr marL="0" indent="0">
              <a:buNone/>
            </a:pPr>
            <a:r>
              <a:rPr lang="en-US" sz="1800" dirty="0"/>
              <a:t>    1) </a:t>
            </a:r>
            <a:r>
              <a:rPr lang="en-US" sz="1800" dirty="0" err="1"/>
              <a:t>Utvr</a:t>
            </a:r>
            <a:r>
              <a:rPr lang="sr-Latn-CS" sz="1800" dirty="0" err="1"/>
              <a:t>đivanje</a:t>
            </a:r>
            <a:r>
              <a:rPr lang="sr-Latn-CS" sz="1800" dirty="0"/>
              <a:t> međuzavisnosti u kodu</a:t>
            </a:r>
            <a:endParaRPr lang="en-US" sz="1800" dirty="0"/>
          </a:p>
          <a:p>
            <a:pPr marL="0" indent="0">
              <a:buNone/>
            </a:pPr>
            <a:r>
              <a:rPr lang="en-US" sz="1800" dirty="0"/>
              <a:t>    2) </a:t>
            </a:r>
            <a:r>
              <a:rPr lang="en-US" sz="1800" dirty="0" err="1"/>
              <a:t>Paralelizovati</a:t>
            </a:r>
            <a:r>
              <a:rPr lang="en-US" sz="1800" dirty="0"/>
              <a:t> </a:t>
            </a:r>
            <a:r>
              <a:rPr lang="en-US" sz="1800" dirty="0" err="1"/>
              <a:t>prolazak</a:t>
            </a:r>
            <a:r>
              <a:rPr lang="en-US" sz="1800" dirty="0"/>
              <a:t> </a:t>
            </a:r>
            <a:r>
              <a:rPr lang="en-US" sz="1800" dirty="0" err="1"/>
              <a:t>kroz</a:t>
            </a:r>
            <a:r>
              <a:rPr lang="en-US" sz="1800" dirty="0"/>
              <a:t> </a:t>
            </a:r>
            <a:r>
              <a:rPr lang="en-US" sz="1800" dirty="0" err="1"/>
              <a:t>petlje</a:t>
            </a:r>
            <a:endParaRPr lang="en-US" sz="1800" dirty="0"/>
          </a:p>
          <a:p>
            <a:pPr marL="0" indent="0">
              <a:buNone/>
            </a:pPr>
            <a:r>
              <a:rPr lang="en-US" sz="1800" dirty="0"/>
              <a:t>    3) </a:t>
            </a:r>
            <a:r>
              <a:rPr lang="en-US" sz="1800" dirty="0" err="1"/>
              <a:t>Sinhronizovati</a:t>
            </a:r>
            <a:r>
              <a:rPr lang="en-US" sz="1800" dirty="0"/>
              <a:t> </a:t>
            </a:r>
            <a:r>
              <a:rPr lang="en-US" sz="1800" dirty="0" err="1"/>
              <a:t>komunikaciju</a:t>
            </a:r>
            <a:r>
              <a:rPr lang="en-US" sz="1800" dirty="0"/>
              <a:t> </a:t>
            </a:r>
            <a:r>
              <a:rPr lang="en-US" sz="1800" dirty="0" err="1"/>
              <a:t>izme</a:t>
            </a:r>
            <a:r>
              <a:rPr lang="sr-Latn-CS" sz="1800" dirty="0" err="1"/>
              <a:t>đu</a:t>
            </a:r>
            <a:br>
              <a:rPr lang="sr-Latn-CS" sz="1800" dirty="0"/>
            </a:br>
            <a:r>
              <a:rPr lang="sr-Latn-CS" sz="1800" dirty="0"/>
              <a:t>        odvojenih blokova</a:t>
            </a:r>
            <a:endParaRPr lang="en-US" sz="1800" dirty="0"/>
          </a:p>
          <a:p>
            <a:pPr marL="0" indent="0">
              <a:buNone/>
            </a:pPr>
            <a:endParaRPr lang="sr-Latn-CS" sz="1800" dirty="0"/>
          </a:p>
          <a:p>
            <a:endParaRPr lang="sr-Latn-CS" sz="1800" dirty="0"/>
          </a:p>
          <a:p>
            <a:endParaRPr lang="sr-Latn-CS" sz="1800" dirty="0"/>
          </a:p>
          <a:p>
            <a:endParaRPr lang="sr-Latn-RS" sz="1800" dirty="0"/>
          </a:p>
        </p:txBody>
      </p:sp>
      <p:pic>
        <p:nvPicPr>
          <p:cNvPr id="8" name="Picture 7">
            <a:extLst>
              <a:ext uri="{FF2B5EF4-FFF2-40B4-BE49-F238E27FC236}">
                <a16:creationId xmlns:a16="http://schemas.microsoft.com/office/drawing/2014/main" id="{2ED9A8F8-4DC7-4EBB-843A-5EF75932D0A6}"/>
              </a:ext>
            </a:extLst>
          </p:cNvPr>
          <p:cNvPicPr>
            <a:picLocks noChangeAspect="1"/>
          </p:cNvPicPr>
          <p:nvPr/>
        </p:nvPicPr>
        <p:blipFill>
          <a:blip r:embed="rId3"/>
          <a:stretch>
            <a:fillRect/>
          </a:stretch>
        </p:blipFill>
        <p:spPr>
          <a:xfrm>
            <a:off x="910854" y="1178415"/>
            <a:ext cx="6528650" cy="4338256"/>
          </a:xfrm>
          <a:prstGeom prst="rect">
            <a:avLst/>
          </a:prstGeom>
        </p:spPr>
      </p:pic>
    </p:spTree>
    <p:extLst>
      <p:ext uri="{BB962C8B-B14F-4D97-AF65-F5344CB8AC3E}">
        <p14:creationId xmlns:p14="http://schemas.microsoft.com/office/powerpoint/2010/main" val="3089495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C6D2D3-7EEA-4648-9068-B0A07EA02BFE}"/>
              </a:ext>
            </a:extLst>
          </p:cNvPr>
          <p:cNvSpPr>
            <a:spLocks noGrp="1"/>
          </p:cNvSpPr>
          <p:nvPr>
            <p:ph idx="1"/>
          </p:nvPr>
        </p:nvSpPr>
        <p:spPr/>
        <p:txBody>
          <a:bodyPr>
            <a:normAutofit lnSpcReduction="10000"/>
          </a:bodyPr>
          <a:lstStyle/>
          <a:p>
            <a:pPr marL="0" indent="0">
              <a:buNone/>
            </a:pPr>
            <a:r>
              <a:rPr lang="sr-Latn-CS" dirty="0"/>
              <a:t>Osnovna ideja za implementaciju u hardveru</a:t>
            </a:r>
            <a:r>
              <a:rPr lang="en-US" dirty="0"/>
              <a:t>:</a:t>
            </a:r>
          </a:p>
          <a:p>
            <a:r>
              <a:rPr lang="en-US" dirty="0" err="1"/>
              <a:t>Napraviti</a:t>
            </a:r>
            <a:r>
              <a:rPr lang="en-US" dirty="0"/>
              <a:t> </a:t>
            </a:r>
            <a:r>
              <a:rPr lang="en-US" dirty="0" err="1"/>
              <a:t>modul</a:t>
            </a:r>
            <a:r>
              <a:rPr lang="en-US" dirty="0"/>
              <a:t> </a:t>
            </a:r>
            <a:r>
              <a:rPr lang="en-US" dirty="0" err="1"/>
              <a:t>koji</a:t>
            </a:r>
            <a:r>
              <a:rPr lang="en-US" dirty="0"/>
              <a:t> </a:t>
            </a:r>
            <a:r>
              <a:rPr lang="sr-Latn-CS" dirty="0"/>
              <a:t>će prepoznavati figure i prosleđivati ih drugim blokovima na obradu i izračunavati RANK </a:t>
            </a:r>
            <a:r>
              <a:rPr lang="sr-Latn-CS" dirty="0" err="1"/>
              <a:t>pešaka</a:t>
            </a:r>
            <a:endParaRPr lang="sr-Latn-CS" dirty="0"/>
          </a:p>
          <a:p>
            <a:r>
              <a:rPr lang="sr-Latn-CS" dirty="0"/>
              <a:t>Projektovati odvojeno blokove za evaluaciju </a:t>
            </a:r>
            <a:r>
              <a:rPr lang="sr-Latn-CS" dirty="0" err="1"/>
              <a:t>pešaka</a:t>
            </a:r>
            <a:r>
              <a:rPr lang="sr-Latn-CS" dirty="0"/>
              <a:t> i kralja, zbog povećane kompleksnosti i implementacije </a:t>
            </a:r>
            <a:r>
              <a:rPr lang="sr-Latn-CS" dirty="0" err="1"/>
              <a:t>preko</a:t>
            </a:r>
            <a:r>
              <a:rPr lang="sr-Latn-CS" dirty="0"/>
              <a:t> odvojenih funkcija u izvornom kodu</a:t>
            </a:r>
          </a:p>
          <a:p>
            <a:r>
              <a:rPr lang="sr-Latn-CS" dirty="0"/>
              <a:t>Projektovati modul za uračunavanje doprinosa ostalih figura</a:t>
            </a:r>
          </a:p>
          <a:p>
            <a:r>
              <a:rPr lang="sr-Latn-CS" dirty="0"/>
              <a:t>Napraviti modul koji će sumirati sve doprinose</a:t>
            </a:r>
            <a:endParaRPr lang="sr-Latn-RS" dirty="0"/>
          </a:p>
        </p:txBody>
      </p:sp>
      <p:sp>
        <p:nvSpPr>
          <p:cNvPr id="4" name="Title 1">
            <a:extLst>
              <a:ext uri="{FF2B5EF4-FFF2-40B4-BE49-F238E27FC236}">
                <a16:creationId xmlns:a16="http://schemas.microsoft.com/office/drawing/2014/main" id="{D602A020-5AF2-46A8-9FD3-B704D4D44FEB}"/>
              </a:ext>
            </a:extLst>
          </p:cNvPr>
          <p:cNvSpPr>
            <a:spLocks noGrp="1"/>
          </p:cNvSpPr>
          <p:nvPr>
            <p:ph type="title"/>
          </p:nvPr>
        </p:nvSpPr>
        <p:spPr>
          <a:xfrm>
            <a:off x="2583180" y="579119"/>
            <a:ext cx="6453961" cy="862985"/>
          </a:xfrm>
        </p:spPr>
        <p:txBody>
          <a:bodyPr anchor="b">
            <a:noAutofit/>
          </a:bodyPr>
          <a:lstStyle/>
          <a:p>
            <a:r>
              <a:rPr lang="en-US" dirty="0" err="1"/>
              <a:t>Implementacija</a:t>
            </a:r>
            <a:r>
              <a:rPr lang="en-US" dirty="0"/>
              <a:t> </a:t>
            </a:r>
            <a:r>
              <a:rPr lang="en-US" dirty="0" err="1"/>
              <a:t>modula</a:t>
            </a:r>
            <a:r>
              <a:rPr lang="en-US" dirty="0"/>
              <a:t> </a:t>
            </a:r>
            <a:r>
              <a:rPr lang="en-US" dirty="0" err="1"/>
              <a:t>eval</a:t>
            </a:r>
            <a:endParaRPr lang="sr-Latn-RS" dirty="0"/>
          </a:p>
        </p:txBody>
      </p:sp>
    </p:spTree>
    <p:extLst>
      <p:ext uri="{BB962C8B-B14F-4D97-AF65-F5344CB8AC3E}">
        <p14:creationId xmlns:p14="http://schemas.microsoft.com/office/powerpoint/2010/main" val="2689392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1E8DC-BD1D-4303-BB9D-987F93C6B34E}"/>
              </a:ext>
            </a:extLst>
          </p:cNvPr>
          <p:cNvSpPr>
            <a:spLocks noGrp="1"/>
          </p:cNvSpPr>
          <p:nvPr>
            <p:ph type="title"/>
          </p:nvPr>
        </p:nvSpPr>
        <p:spPr/>
        <p:txBody>
          <a:bodyPr/>
          <a:lstStyle/>
          <a:p>
            <a:endParaRPr lang="sr-Latn-RS"/>
          </a:p>
        </p:txBody>
      </p:sp>
      <p:sp>
        <p:nvSpPr>
          <p:cNvPr id="8" name="Content Placeholder 7">
            <a:extLst>
              <a:ext uri="{FF2B5EF4-FFF2-40B4-BE49-F238E27FC236}">
                <a16:creationId xmlns:a16="http://schemas.microsoft.com/office/drawing/2014/main" id="{9984066D-496F-4957-93B8-15FD46645772}"/>
              </a:ext>
            </a:extLst>
          </p:cNvPr>
          <p:cNvSpPr>
            <a:spLocks noGrp="1"/>
          </p:cNvSpPr>
          <p:nvPr>
            <p:ph idx="1"/>
          </p:nvPr>
        </p:nvSpPr>
        <p:spPr/>
        <p:txBody>
          <a:bodyPr/>
          <a:lstStyle/>
          <a:p>
            <a:endParaRPr lang="sr-Latn-RS" dirty="0"/>
          </a:p>
        </p:txBody>
      </p:sp>
      <p:pic>
        <p:nvPicPr>
          <p:cNvPr id="10" name="Picture 9">
            <a:extLst>
              <a:ext uri="{FF2B5EF4-FFF2-40B4-BE49-F238E27FC236}">
                <a16:creationId xmlns:a16="http://schemas.microsoft.com/office/drawing/2014/main" id="{53C427E2-9976-48A3-B166-6E585448121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48206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A6D29-B054-4BB1-92FE-B9A572169BA4}"/>
              </a:ext>
            </a:extLst>
          </p:cNvPr>
          <p:cNvSpPr>
            <a:spLocks noGrp="1"/>
          </p:cNvSpPr>
          <p:nvPr>
            <p:ph type="title"/>
          </p:nvPr>
        </p:nvSpPr>
        <p:spPr>
          <a:xfrm>
            <a:off x="1392873" y="2843558"/>
            <a:ext cx="9905998" cy="1478570"/>
          </a:xfrm>
        </p:spPr>
        <p:txBody>
          <a:bodyPr>
            <a:normAutofit/>
          </a:bodyPr>
          <a:lstStyle/>
          <a:p>
            <a:r>
              <a:rPr lang="sr-Latn-CS" dirty="0"/>
              <a:t>Projektovanje modula </a:t>
            </a:r>
            <a:r>
              <a:rPr lang="en-US" dirty="0" err="1"/>
              <a:t>Eval</a:t>
            </a:r>
            <a:r>
              <a:rPr lang="en-US" dirty="0"/>
              <a:t> u </a:t>
            </a:r>
            <a:r>
              <a:rPr lang="sr-Latn-CS" dirty="0"/>
              <a:t>hardver</a:t>
            </a:r>
            <a:r>
              <a:rPr lang="en-US" dirty="0"/>
              <a:t>u</a:t>
            </a:r>
            <a:br>
              <a:rPr lang="sr-Latn-CS" dirty="0"/>
            </a:br>
            <a:endParaRPr lang="sr-Latn-RS" dirty="0"/>
          </a:p>
        </p:txBody>
      </p:sp>
    </p:spTree>
    <p:extLst>
      <p:ext uri="{BB962C8B-B14F-4D97-AF65-F5344CB8AC3E}">
        <p14:creationId xmlns:p14="http://schemas.microsoft.com/office/powerpoint/2010/main" val="2107225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647E0F-B443-49F0-B933-48DF795E82E1}"/>
              </a:ext>
            </a:extLst>
          </p:cNvPr>
          <p:cNvSpPr>
            <a:spLocks noGrp="1"/>
          </p:cNvSpPr>
          <p:nvPr>
            <p:ph idx="1"/>
          </p:nvPr>
        </p:nvSpPr>
        <p:spPr>
          <a:xfrm>
            <a:off x="594360" y="976946"/>
            <a:ext cx="5339435" cy="5340034"/>
          </a:xfrm>
        </p:spPr>
        <p:txBody>
          <a:bodyPr>
            <a:normAutofit/>
          </a:bodyPr>
          <a:lstStyle/>
          <a:p>
            <a:r>
              <a:rPr lang="en-US" dirty="0" err="1"/>
              <a:t>Datapath</a:t>
            </a:r>
            <a:br>
              <a:rPr lang="en-US" dirty="0"/>
            </a:br>
            <a:r>
              <a:rPr lang="sr-Latn-CS" dirty="0"/>
              <a:t>- Memorijski elementi</a:t>
            </a:r>
            <a:br>
              <a:rPr lang="sr-Latn-CS" dirty="0"/>
            </a:br>
            <a:r>
              <a:rPr lang="en-US" dirty="0"/>
              <a:t>- </a:t>
            </a:r>
            <a:r>
              <a:rPr lang="en-US" dirty="0" err="1"/>
              <a:t>Funkcionalne</a:t>
            </a:r>
            <a:r>
              <a:rPr lang="en-US" dirty="0"/>
              <a:t> </a:t>
            </a:r>
            <a:r>
              <a:rPr lang="en-US" dirty="0" err="1"/>
              <a:t>jedinice</a:t>
            </a:r>
            <a:br>
              <a:rPr lang="en-US" dirty="0"/>
            </a:br>
            <a:r>
              <a:rPr lang="en-US" dirty="0"/>
              <a:t>- </a:t>
            </a:r>
            <a:r>
              <a:rPr lang="en-US" dirty="0" err="1"/>
              <a:t>Mre</a:t>
            </a:r>
            <a:r>
              <a:rPr lang="sr-Latn-CS" dirty="0" err="1"/>
              <a:t>ža</a:t>
            </a:r>
            <a:r>
              <a:rPr lang="sr-Latn-CS" dirty="0"/>
              <a:t> za </a:t>
            </a:r>
            <a:r>
              <a:rPr lang="sr-Latn-CS" dirty="0" err="1"/>
              <a:t>rutiranje</a:t>
            </a:r>
            <a:endParaRPr lang="sr-Latn-CS" dirty="0"/>
          </a:p>
          <a:p>
            <a:endParaRPr lang="sr-Latn-CS" dirty="0"/>
          </a:p>
          <a:p>
            <a:r>
              <a:rPr lang="sr-Latn-CS" dirty="0" err="1"/>
              <a:t>Controlpath</a:t>
            </a:r>
            <a:br>
              <a:rPr lang="sr-Latn-CS" dirty="0"/>
            </a:br>
            <a:r>
              <a:rPr lang="sr-Latn-CS" dirty="0"/>
              <a:t>- Logika za generisanje narednog stanja</a:t>
            </a:r>
            <a:br>
              <a:rPr lang="sr-Latn-CS" dirty="0"/>
            </a:br>
            <a:r>
              <a:rPr lang="sr-Latn-CS" dirty="0"/>
              <a:t>- Registar stanja</a:t>
            </a:r>
            <a:br>
              <a:rPr lang="sr-Latn-CS" dirty="0"/>
            </a:br>
            <a:r>
              <a:rPr lang="sr-Latn-CS" dirty="0"/>
              <a:t>- Izlazna logika</a:t>
            </a:r>
            <a:endParaRPr lang="sr-Latn-RS" dirty="0"/>
          </a:p>
        </p:txBody>
      </p:sp>
      <p:pic>
        <p:nvPicPr>
          <p:cNvPr id="4" name="Content Placeholder 3">
            <a:extLst>
              <a:ext uri="{FF2B5EF4-FFF2-40B4-BE49-F238E27FC236}">
                <a16:creationId xmlns:a16="http://schemas.microsoft.com/office/drawing/2014/main" id="{C2D80865-109C-4CB5-9785-712FE9769DAE}"/>
              </a:ext>
            </a:extLst>
          </p:cNvPr>
          <p:cNvPicPr>
            <a:picLocks noChangeAspect="1"/>
          </p:cNvPicPr>
          <p:nvPr/>
        </p:nvPicPr>
        <p:blipFill>
          <a:blip r:embed="rId2"/>
          <a:stretch>
            <a:fillRect/>
          </a:stretch>
        </p:blipFill>
        <p:spPr>
          <a:xfrm>
            <a:off x="5933795" y="1783874"/>
            <a:ext cx="5929554" cy="4320540"/>
          </a:xfrm>
          <a:prstGeom prst="rect">
            <a:avLst/>
          </a:prstGeom>
        </p:spPr>
      </p:pic>
      <p:sp>
        <p:nvSpPr>
          <p:cNvPr id="5" name="Title 1">
            <a:extLst>
              <a:ext uri="{FF2B5EF4-FFF2-40B4-BE49-F238E27FC236}">
                <a16:creationId xmlns:a16="http://schemas.microsoft.com/office/drawing/2014/main" id="{02E2A32A-8F27-4CBC-A5BB-7F88E340A8E2}"/>
              </a:ext>
            </a:extLst>
          </p:cNvPr>
          <p:cNvSpPr>
            <a:spLocks noGrp="1"/>
          </p:cNvSpPr>
          <p:nvPr>
            <p:ph type="title"/>
          </p:nvPr>
        </p:nvSpPr>
        <p:spPr>
          <a:xfrm>
            <a:off x="1552893" y="-7909"/>
            <a:ext cx="9905998" cy="907070"/>
          </a:xfrm>
        </p:spPr>
        <p:txBody>
          <a:bodyPr>
            <a:normAutofit/>
          </a:bodyPr>
          <a:lstStyle/>
          <a:p>
            <a:r>
              <a:rPr lang="sr-Latn-CS" dirty="0"/>
              <a:t>Projektovanje modula </a:t>
            </a:r>
            <a:r>
              <a:rPr lang="en-US" dirty="0" err="1"/>
              <a:t>Eval</a:t>
            </a:r>
            <a:r>
              <a:rPr lang="en-US" dirty="0"/>
              <a:t> u </a:t>
            </a:r>
            <a:r>
              <a:rPr lang="sr-Latn-CS" dirty="0"/>
              <a:t>hardver</a:t>
            </a:r>
            <a:r>
              <a:rPr lang="en-US" dirty="0"/>
              <a:t>u</a:t>
            </a:r>
            <a:endParaRPr lang="sr-Latn-RS" dirty="0"/>
          </a:p>
        </p:txBody>
      </p:sp>
    </p:spTree>
    <p:extLst>
      <p:ext uri="{BB962C8B-B14F-4D97-AF65-F5344CB8AC3E}">
        <p14:creationId xmlns:p14="http://schemas.microsoft.com/office/powerpoint/2010/main" val="3439403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7FB18-83EC-4A0E-BD59-8735A873BB5A}"/>
              </a:ext>
            </a:extLst>
          </p:cNvPr>
          <p:cNvSpPr>
            <a:spLocks noGrp="1"/>
          </p:cNvSpPr>
          <p:nvPr>
            <p:ph type="title"/>
          </p:nvPr>
        </p:nvSpPr>
        <p:spPr/>
        <p:txBody>
          <a:bodyPr/>
          <a:lstStyle/>
          <a:p>
            <a:r>
              <a:rPr lang="sr-Latn-CS" dirty="0"/>
              <a:t>Zadatak Diplomskog rada</a:t>
            </a:r>
            <a:endParaRPr lang="sr-Latn-RS" dirty="0"/>
          </a:p>
        </p:txBody>
      </p:sp>
      <p:sp>
        <p:nvSpPr>
          <p:cNvPr id="3" name="Content Placeholder 2">
            <a:extLst>
              <a:ext uri="{FF2B5EF4-FFF2-40B4-BE49-F238E27FC236}">
                <a16:creationId xmlns:a16="http://schemas.microsoft.com/office/drawing/2014/main" id="{1BDEDF63-639E-4001-8898-CCEE75502C1B}"/>
              </a:ext>
            </a:extLst>
          </p:cNvPr>
          <p:cNvSpPr>
            <a:spLocks noGrp="1"/>
          </p:cNvSpPr>
          <p:nvPr>
            <p:ph idx="1"/>
          </p:nvPr>
        </p:nvSpPr>
        <p:spPr/>
        <p:txBody>
          <a:bodyPr/>
          <a:lstStyle/>
          <a:p>
            <a:r>
              <a:rPr lang="sr-Latn-CS" dirty="0"/>
              <a:t>Ubrzavanje šahovskog programa zasnovano na korišćenju hardversko-softverskog </a:t>
            </a:r>
            <a:r>
              <a:rPr lang="sr-Latn-CS" dirty="0" err="1"/>
              <a:t>kodizajna</a:t>
            </a:r>
            <a:endParaRPr lang="sr-Latn-CS" dirty="0"/>
          </a:p>
          <a:p>
            <a:r>
              <a:rPr lang="sr-Latn-CS" dirty="0"/>
              <a:t>Projektovanje na sistemskom nivou</a:t>
            </a:r>
          </a:p>
          <a:p>
            <a:r>
              <a:rPr lang="sr-Latn-CS" dirty="0"/>
              <a:t>Projektovanje hardverskog modula za ubrzavanje</a:t>
            </a:r>
          </a:p>
          <a:p>
            <a:r>
              <a:rPr lang="sr-Latn-CS" dirty="0"/>
              <a:t>Funkcionalna verifikacija hardverskog modula</a:t>
            </a:r>
          </a:p>
        </p:txBody>
      </p:sp>
    </p:spTree>
    <p:extLst>
      <p:ext uri="{BB962C8B-B14F-4D97-AF65-F5344CB8AC3E}">
        <p14:creationId xmlns:p14="http://schemas.microsoft.com/office/powerpoint/2010/main" val="697013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DD950-7656-4165-85CF-34948BFB0A7E}"/>
              </a:ext>
            </a:extLst>
          </p:cNvPr>
          <p:cNvSpPr>
            <a:spLocks noGrp="1"/>
          </p:cNvSpPr>
          <p:nvPr>
            <p:ph type="title"/>
          </p:nvPr>
        </p:nvSpPr>
        <p:spPr/>
        <p:txBody>
          <a:bodyPr/>
          <a:lstStyle/>
          <a:p>
            <a:endParaRPr lang="sr-Latn-RS"/>
          </a:p>
        </p:txBody>
      </p:sp>
      <p:sp>
        <p:nvSpPr>
          <p:cNvPr id="3" name="Content Placeholder 2">
            <a:extLst>
              <a:ext uri="{FF2B5EF4-FFF2-40B4-BE49-F238E27FC236}">
                <a16:creationId xmlns:a16="http://schemas.microsoft.com/office/drawing/2014/main" id="{2E227CF7-17B4-4A1F-A07C-66DDC351A2D1}"/>
              </a:ext>
            </a:extLst>
          </p:cNvPr>
          <p:cNvSpPr>
            <a:spLocks noGrp="1"/>
          </p:cNvSpPr>
          <p:nvPr>
            <p:ph idx="1"/>
          </p:nvPr>
        </p:nvSpPr>
        <p:spPr/>
        <p:txBody>
          <a:bodyPr/>
          <a:lstStyle/>
          <a:p>
            <a:endParaRPr lang="sr-Latn-RS"/>
          </a:p>
        </p:txBody>
      </p:sp>
      <p:pic>
        <p:nvPicPr>
          <p:cNvPr id="4" name="Picture 3">
            <a:extLst>
              <a:ext uri="{FF2B5EF4-FFF2-40B4-BE49-F238E27FC236}">
                <a16:creationId xmlns:a16="http://schemas.microsoft.com/office/drawing/2014/main" id="{ED773AAD-B2C4-4C74-A15C-A0FD6FF077C1}"/>
              </a:ext>
            </a:extLst>
          </p:cNvPr>
          <p:cNvPicPr>
            <a:picLocks noChangeAspect="1"/>
          </p:cNvPicPr>
          <p:nvPr/>
        </p:nvPicPr>
        <p:blipFill>
          <a:blip r:embed="rId2"/>
          <a:stretch>
            <a:fillRect/>
          </a:stretch>
        </p:blipFill>
        <p:spPr>
          <a:xfrm>
            <a:off x="5356860" y="0"/>
            <a:ext cx="6138626" cy="6865689"/>
          </a:xfrm>
          <a:prstGeom prst="rect">
            <a:avLst/>
          </a:prstGeom>
        </p:spPr>
      </p:pic>
      <p:pic>
        <p:nvPicPr>
          <p:cNvPr id="5" name="Picture 4">
            <a:extLst>
              <a:ext uri="{FF2B5EF4-FFF2-40B4-BE49-F238E27FC236}">
                <a16:creationId xmlns:a16="http://schemas.microsoft.com/office/drawing/2014/main" id="{6B617E64-2B19-44C4-884C-4182F666626C}"/>
              </a:ext>
            </a:extLst>
          </p:cNvPr>
          <p:cNvPicPr>
            <a:picLocks noChangeAspect="1"/>
          </p:cNvPicPr>
          <p:nvPr/>
        </p:nvPicPr>
        <p:blipFill>
          <a:blip r:embed="rId3"/>
          <a:stretch>
            <a:fillRect/>
          </a:stretch>
        </p:blipFill>
        <p:spPr>
          <a:xfrm>
            <a:off x="700212" y="0"/>
            <a:ext cx="4655820" cy="6873378"/>
          </a:xfrm>
          <a:prstGeom prst="rect">
            <a:avLst/>
          </a:prstGeom>
        </p:spPr>
      </p:pic>
    </p:spTree>
    <p:extLst>
      <p:ext uri="{BB962C8B-B14F-4D97-AF65-F5344CB8AC3E}">
        <p14:creationId xmlns:p14="http://schemas.microsoft.com/office/powerpoint/2010/main" val="1792420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D9052A-2CF6-46CB-94EF-92E85F5F2785}"/>
              </a:ext>
            </a:extLst>
          </p:cNvPr>
          <p:cNvPicPr>
            <a:picLocks noChangeAspect="1"/>
          </p:cNvPicPr>
          <p:nvPr/>
        </p:nvPicPr>
        <p:blipFill>
          <a:blip r:embed="rId3"/>
          <a:stretch>
            <a:fillRect/>
          </a:stretch>
        </p:blipFill>
        <p:spPr>
          <a:xfrm>
            <a:off x="348930" y="2097088"/>
            <a:ext cx="7514909" cy="417829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id="{B29A6D29-B054-4BB1-92FE-B9A572169BA4}"/>
              </a:ext>
            </a:extLst>
          </p:cNvPr>
          <p:cNvSpPr>
            <a:spLocks noGrp="1"/>
          </p:cNvSpPr>
          <p:nvPr>
            <p:ph type="title"/>
          </p:nvPr>
        </p:nvSpPr>
        <p:spPr>
          <a:xfrm>
            <a:off x="1141413" y="618518"/>
            <a:ext cx="9905998" cy="1478570"/>
          </a:xfrm>
        </p:spPr>
        <p:txBody>
          <a:bodyPr>
            <a:normAutofit/>
          </a:bodyPr>
          <a:lstStyle/>
          <a:p>
            <a:r>
              <a:rPr lang="sr-Latn-CS" dirty="0"/>
              <a:t>Projektovanje bloka </a:t>
            </a:r>
            <a:r>
              <a:rPr lang="sr-Latn-CS" dirty="0" err="1"/>
              <a:t>Select_piece</a:t>
            </a:r>
            <a:r>
              <a:rPr lang="en-US" dirty="0"/>
              <a:t> u </a:t>
            </a:r>
            <a:r>
              <a:rPr lang="sr-Latn-CS" dirty="0"/>
              <a:t>hardver</a:t>
            </a:r>
            <a:r>
              <a:rPr lang="en-US" dirty="0"/>
              <a:t>u</a:t>
            </a:r>
            <a:endParaRPr lang="sr-Latn-RS" dirty="0"/>
          </a:p>
        </p:txBody>
      </p:sp>
      <p:sp>
        <p:nvSpPr>
          <p:cNvPr id="3" name="Content Placeholder 2">
            <a:extLst>
              <a:ext uri="{FF2B5EF4-FFF2-40B4-BE49-F238E27FC236}">
                <a16:creationId xmlns:a16="http://schemas.microsoft.com/office/drawing/2014/main" id="{D93006DF-4BD9-494A-AA5D-08978EC923DF}"/>
              </a:ext>
            </a:extLst>
          </p:cNvPr>
          <p:cNvSpPr>
            <a:spLocks noGrp="1"/>
          </p:cNvSpPr>
          <p:nvPr>
            <p:ph idx="1"/>
          </p:nvPr>
        </p:nvSpPr>
        <p:spPr>
          <a:xfrm>
            <a:off x="7980713" y="2097088"/>
            <a:ext cx="3555967" cy="3122613"/>
          </a:xfrm>
        </p:spPr>
        <p:txBody>
          <a:bodyPr>
            <a:normAutofit/>
          </a:bodyPr>
          <a:lstStyle/>
          <a:p>
            <a:r>
              <a:rPr lang="sr-Latn-CS" dirty="0"/>
              <a:t>Uvođenje protočne obrade po kolonama</a:t>
            </a:r>
          </a:p>
          <a:p>
            <a:r>
              <a:rPr lang="sr-Latn-CS" dirty="0"/>
              <a:t>Generisanje logike za upis u bafere</a:t>
            </a:r>
          </a:p>
          <a:p>
            <a:endParaRPr lang="sr-Latn-CS" dirty="0"/>
          </a:p>
          <a:p>
            <a:endParaRPr lang="sr-Latn-RS" dirty="0"/>
          </a:p>
        </p:txBody>
      </p:sp>
    </p:spTree>
    <p:extLst>
      <p:ext uri="{BB962C8B-B14F-4D97-AF65-F5344CB8AC3E}">
        <p14:creationId xmlns:p14="http://schemas.microsoft.com/office/powerpoint/2010/main" val="2523633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A6D29-B054-4BB1-92FE-B9A572169BA4}"/>
              </a:ext>
            </a:extLst>
          </p:cNvPr>
          <p:cNvSpPr>
            <a:spLocks noGrp="1"/>
          </p:cNvSpPr>
          <p:nvPr>
            <p:ph type="title"/>
          </p:nvPr>
        </p:nvSpPr>
        <p:spPr/>
        <p:txBody>
          <a:bodyPr>
            <a:normAutofit/>
          </a:bodyPr>
          <a:lstStyle/>
          <a:p>
            <a:r>
              <a:rPr lang="sr-Latn-CS" dirty="0"/>
              <a:t>Projektovanje bloka </a:t>
            </a:r>
            <a:r>
              <a:rPr lang="sr-Latn-CS" dirty="0" err="1"/>
              <a:t>Select_piece</a:t>
            </a:r>
            <a:r>
              <a:rPr lang="en-US" dirty="0"/>
              <a:t> u </a:t>
            </a:r>
            <a:r>
              <a:rPr lang="sr-Latn-CS" dirty="0"/>
              <a:t>hardver</a:t>
            </a:r>
            <a:r>
              <a:rPr lang="en-US" dirty="0"/>
              <a:t>u</a:t>
            </a:r>
            <a:endParaRPr lang="sr-Latn-RS" dirty="0"/>
          </a:p>
        </p:txBody>
      </p:sp>
      <p:sp>
        <p:nvSpPr>
          <p:cNvPr id="9" name="Content Placeholder 8">
            <a:extLst>
              <a:ext uri="{FF2B5EF4-FFF2-40B4-BE49-F238E27FC236}">
                <a16:creationId xmlns:a16="http://schemas.microsoft.com/office/drawing/2014/main" id="{2EECAC18-1BA1-436E-A724-DB83CCB368D1}"/>
              </a:ext>
            </a:extLst>
          </p:cNvPr>
          <p:cNvSpPr>
            <a:spLocks noGrp="1"/>
          </p:cNvSpPr>
          <p:nvPr>
            <p:ph idx="1"/>
          </p:nvPr>
        </p:nvSpPr>
        <p:spPr>
          <a:xfrm>
            <a:off x="1141413" y="2249487"/>
            <a:ext cx="8055928" cy="3541714"/>
          </a:xfrm>
        </p:spPr>
        <p:txBody>
          <a:bodyPr/>
          <a:lstStyle/>
          <a:p>
            <a:r>
              <a:rPr lang="en-US" dirty="0"/>
              <a:t>Idle – </a:t>
            </a:r>
            <a:r>
              <a:rPr lang="sr-Latn-CS" dirty="0"/>
              <a:t>čeka na start i kada stigne započinje čitanje iz memorije i postavlja </a:t>
            </a:r>
            <a:r>
              <a:rPr lang="sr-Latn-CS" dirty="0" err="1"/>
              <a:t>vrednosti</a:t>
            </a:r>
            <a:r>
              <a:rPr lang="sr-Latn-CS" dirty="0"/>
              <a:t> na nulu</a:t>
            </a:r>
          </a:p>
          <a:p>
            <a:r>
              <a:rPr lang="sr-Latn-CS" dirty="0"/>
              <a:t>Prolog – započinje upis u </a:t>
            </a:r>
            <a:r>
              <a:rPr lang="sr-Latn-CS" dirty="0" err="1"/>
              <a:t>fifo</a:t>
            </a:r>
            <a:r>
              <a:rPr lang="sr-Latn-CS" dirty="0"/>
              <a:t> bafere i prelazi u aktivno stanje</a:t>
            </a:r>
          </a:p>
          <a:p>
            <a:r>
              <a:rPr lang="sr-Latn-CS" dirty="0" err="1"/>
              <a:t>Active</a:t>
            </a:r>
            <a:r>
              <a:rPr lang="sr-Latn-CS" dirty="0"/>
              <a:t> – kada brojač dostigne </a:t>
            </a:r>
            <a:r>
              <a:rPr lang="en-US" dirty="0"/>
              <a:t>‘6’, </a:t>
            </a:r>
            <a:r>
              <a:rPr lang="en-US" dirty="0" err="1"/>
              <a:t>zaustavlja</a:t>
            </a:r>
            <a:r>
              <a:rPr lang="en-US" dirty="0"/>
              <a:t> se </a:t>
            </a:r>
            <a:r>
              <a:rPr lang="sr-Latn-CS" dirty="0"/>
              <a:t>čitan</a:t>
            </a:r>
            <a:r>
              <a:rPr lang="en-US" dirty="0" err="1"/>
              <a:t>je</a:t>
            </a:r>
            <a:r>
              <a:rPr lang="sr-Latn-CS" dirty="0"/>
              <a:t> iz memorije</a:t>
            </a:r>
            <a:r>
              <a:rPr lang="en-US" dirty="0"/>
              <a:t> </a:t>
            </a:r>
            <a:r>
              <a:rPr lang="en-US" dirty="0" err="1"/>
              <a:t>i</a:t>
            </a:r>
            <a:r>
              <a:rPr lang="en-US" dirty="0"/>
              <a:t> u </a:t>
            </a:r>
            <a:r>
              <a:rPr lang="en-US" dirty="0" err="1"/>
              <a:t>slede</a:t>
            </a:r>
            <a:r>
              <a:rPr lang="sr-Latn-CS" dirty="0" err="1"/>
              <a:t>ćem</a:t>
            </a:r>
            <a:r>
              <a:rPr lang="sr-Latn-CS" dirty="0"/>
              <a:t> taktu prelazi u stanje </a:t>
            </a:r>
            <a:r>
              <a:rPr lang="sr-Latn-CS" dirty="0" err="1"/>
              <a:t>finished</a:t>
            </a:r>
            <a:endParaRPr lang="sr-Latn-CS" dirty="0"/>
          </a:p>
          <a:p>
            <a:r>
              <a:rPr lang="sr-Latn-CS" dirty="0" err="1"/>
              <a:t>Finished</a:t>
            </a:r>
            <a:r>
              <a:rPr lang="sr-Latn-CS" dirty="0"/>
              <a:t> – čeka da se završi evaluacija čitave pozicije</a:t>
            </a:r>
            <a:endParaRPr lang="sr-Latn-RS" dirty="0"/>
          </a:p>
        </p:txBody>
      </p:sp>
      <p:pic>
        <p:nvPicPr>
          <p:cNvPr id="8" name="Picture 7">
            <a:extLst>
              <a:ext uri="{FF2B5EF4-FFF2-40B4-BE49-F238E27FC236}">
                <a16:creationId xmlns:a16="http://schemas.microsoft.com/office/drawing/2014/main" id="{368F7298-FA86-41CB-8A6A-3C59B7049DE2}"/>
              </a:ext>
            </a:extLst>
          </p:cNvPr>
          <p:cNvPicPr>
            <a:picLocks noChangeAspect="1"/>
          </p:cNvPicPr>
          <p:nvPr/>
        </p:nvPicPr>
        <p:blipFill>
          <a:blip r:embed="rId2"/>
          <a:stretch>
            <a:fillRect/>
          </a:stretch>
        </p:blipFill>
        <p:spPr>
          <a:xfrm>
            <a:off x="9266652" y="0"/>
            <a:ext cx="2925348" cy="6858000"/>
          </a:xfrm>
          <a:prstGeom prst="rect">
            <a:avLst/>
          </a:prstGeom>
        </p:spPr>
      </p:pic>
    </p:spTree>
    <p:extLst>
      <p:ext uri="{BB962C8B-B14F-4D97-AF65-F5344CB8AC3E}">
        <p14:creationId xmlns:p14="http://schemas.microsoft.com/office/powerpoint/2010/main" val="3834532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997B9-BB5B-4D48-BC79-992F81AE9D63}"/>
              </a:ext>
            </a:extLst>
          </p:cNvPr>
          <p:cNvSpPr>
            <a:spLocks noGrp="1"/>
          </p:cNvSpPr>
          <p:nvPr>
            <p:ph type="title"/>
          </p:nvPr>
        </p:nvSpPr>
        <p:spPr/>
        <p:txBody>
          <a:bodyPr/>
          <a:lstStyle/>
          <a:p>
            <a:r>
              <a:rPr lang="sr-Latn-CS" dirty="0"/>
              <a:t>Projektovanje bloka </a:t>
            </a:r>
            <a:r>
              <a:rPr lang="sr-Latn-CS" dirty="0" err="1"/>
              <a:t>Select_piece</a:t>
            </a:r>
            <a:r>
              <a:rPr lang="en-US" dirty="0"/>
              <a:t> u </a:t>
            </a:r>
            <a:r>
              <a:rPr lang="sr-Latn-CS" dirty="0"/>
              <a:t>hardver</a:t>
            </a:r>
            <a:r>
              <a:rPr lang="en-US" dirty="0"/>
              <a:t>u</a:t>
            </a:r>
            <a:endParaRPr lang="sr-Latn-RS" dirty="0"/>
          </a:p>
        </p:txBody>
      </p:sp>
      <p:sp>
        <p:nvSpPr>
          <p:cNvPr id="3" name="Content Placeholder 2">
            <a:extLst>
              <a:ext uri="{FF2B5EF4-FFF2-40B4-BE49-F238E27FC236}">
                <a16:creationId xmlns:a16="http://schemas.microsoft.com/office/drawing/2014/main" id="{C1A128CE-C180-41F3-91E4-163FB9B79FE0}"/>
              </a:ext>
            </a:extLst>
          </p:cNvPr>
          <p:cNvSpPr>
            <a:spLocks noGrp="1"/>
          </p:cNvSpPr>
          <p:nvPr>
            <p:ph idx="1"/>
          </p:nvPr>
        </p:nvSpPr>
        <p:spPr>
          <a:xfrm>
            <a:off x="8338135" y="1830386"/>
            <a:ext cx="2892156" cy="4029393"/>
          </a:xfrm>
        </p:spPr>
        <p:txBody>
          <a:bodyPr>
            <a:normAutofit/>
          </a:bodyPr>
          <a:lstStyle/>
          <a:p>
            <a:r>
              <a:rPr lang="sr-Latn-CS" dirty="0"/>
              <a:t>Svako od polja jedne kolone ima ovakve blokove za sve figure osim kralja i kraljice</a:t>
            </a:r>
          </a:p>
          <a:p>
            <a:r>
              <a:rPr lang="sr-Latn-CS" dirty="0"/>
              <a:t>Realizovano </a:t>
            </a:r>
            <a:r>
              <a:rPr lang="sr-Latn-CS" dirty="0" err="1"/>
              <a:t>for</a:t>
            </a:r>
            <a:r>
              <a:rPr lang="sr-Latn-CS" dirty="0"/>
              <a:t> </a:t>
            </a:r>
            <a:r>
              <a:rPr lang="sr-Latn-CS" dirty="0" err="1"/>
              <a:t>generate</a:t>
            </a:r>
            <a:r>
              <a:rPr lang="sr-Latn-CS" dirty="0"/>
              <a:t> naredbom u VHDL-u</a:t>
            </a:r>
            <a:endParaRPr lang="sr-Latn-RS" dirty="0"/>
          </a:p>
        </p:txBody>
      </p:sp>
      <p:pic>
        <p:nvPicPr>
          <p:cNvPr id="4" name="Picture 3">
            <a:extLst>
              <a:ext uri="{FF2B5EF4-FFF2-40B4-BE49-F238E27FC236}">
                <a16:creationId xmlns:a16="http://schemas.microsoft.com/office/drawing/2014/main" id="{6319BC58-45D0-4F86-AE56-4367F829CB70}"/>
              </a:ext>
            </a:extLst>
          </p:cNvPr>
          <p:cNvPicPr>
            <a:picLocks noChangeAspect="1"/>
          </p:cNvPicPr>
          <p:nvPr/>
        </p:nvPicPr>
        <p:blipFill>
          <a:blip r:embed="rId2"/>
          <a:stretch>
            <a:fillRect/>
          </a:stretch>
        </p:blipFill>
        <p:spPr>
          <a:xfrm>
            <a:off x="528367" y="1891348"/>
            <a:ext cx="7626888" cy="4434824"/>
          </a:xfrm>
          <a:prstGeom prst="rect">
            <a:avLst/>
          </a:prstGeom>
        </p:spPr>
      </p:pic>
    </p:spTree>
    <p:extLst>
      <p:ext uri="{BB962C8B-B14F-4D97-AF65-F5344CB8AC3E}">
        <p14:creationId xmlns:p14="http://schemas.microsoft.com/office/powerpoint/2010/main" val="3332842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A6D29-B054-4BB1-92FE-B9A572169BA4}"/>
              </a:ext>
            </a:extLst>
          </p:cNvPr>
          <p:cNvSpPr>
            <a:spLocks noGrp="1"/>
          </p:cNvSpPr>
          <p:nvPr>
            <p:ph type="title"/>
          </p:nvPr>
        </p:nvSpPr>
        <p:spPr>
          <a:xfrm>
            <a:off x="1141413" y="618518"/>
            <a:ext cx="6486207" cy="1478570"/>
          </a:xfrm>
        </p:spPr>
        <p:txBody>
          <a:bodyPr>
            <a:normAutofit/>
          </a:bodyPr>
          <a:lstStyle/>
          <a:p>
            <a:r>
              <a:rPr lang="sr-Latn-CS" dirty="0"/>
              <a:t>Projektovanje bloka </a:t>
            </a:r>
            <a:r>
              <a:rPr lang="sr-Latn-CS" dirty="0" err="1"/>
              <a:t>Eval_pawn</a:t>
            </a:r>
            <a:r>
              <a:rPr lang="en-US" dirty="0"/>
              <a:t> u </a:t>
            </a:r>
            <a:r>
              <a:rPr lang="sr-Latn-CS" dirty="0"/>
              <a:t>hardver</a:t>
            </a:r>
            <a:r>
              <a:rPr lang="en-US" dirty="0"/>
              <a:t>u</a:t>
            </a:r>
            <a:endParaRPr lang="sr-Latn-RS" dirty="0"/>
          </a:p>
        </p:txBody>
      </p:sp>
      <p:sp>
        <p:nvSpPr>
          <p:cNvPr id="5" name="Content Placeholder 4">
            <a:extLst>
              <a:ext uri="{FF2B5EF4-FFF2-40B4-BE49-F238E27FC236}">
                <a16:creationId xmlns:a16="http://schemas.microsoft.com/office/drawing/2014/main" id="{B51EE19F-4BCA-40CD-A714-9C5555DD140C}"/>
              </a:ext>
            </a:extLst>
          </p:cNvPr>
          <p:cNvSpPr>
            <a:spLocks noGrp="1"/>
          </p:cNvSpPr>
          <p:nvPr>
            <p:ph idx="1"/>
          </p:nvPr>
        </p:nvSpPr>
        <p:spPr>
          <a:xfrm>
            <a:off x="1141413" y="2249486"/>
            <a:ext cx="6554264" cy="3854133"/>
          </a:xfrm>
        </p:spPr>
        <p:txBody>
          <a:bodyPr>
            <a:normAutofit/>
          </a:bodyPr>
          <a:lstStyle/>
          <a:p>
            <a:r>
              <a:rPr lang="sr-Latn-CS" dirty="0" err="1"/>
              <a:t>Idle</a:t>
            </a:r>
            <a:r>
              <a:rPr lang="sr-Latn-CS" dirty="0"/>
              <a:t> – čeka start i postavlja sumu na nulu</a:t>
            </a:r>
          </a:p>
          <a:p>
            <a:r>
              <a:rPr lang="sr-Latn-CS" dirty="0" err="1"/>
              <a:t>Active</a:t>
            </a:r>
            <a:r>
              <a:rPr lang="sr-Latn-CS" dirty="0"/>
              <a:t> – akumulira </a:t>
            </a:r>
            <a:r>
              <a:rPr lang="sr-Latn-CS" dirty="0" err="1"/>
              <a:t>vrednost</a:t>
            </a:r>
            <a:r>
              <a:rPr lang="sr-Latn-CS" dirty="0"/>
              <a:t> </a:t>
            </a:r>
            <a:r>
              <a:rPr lang="sr-Latn-CS" dirty="0" err="1"/>
              <a:t>pešaka</a:t>
            </a:r>
            <a:r>
              <a:rPr lang="sr-Latn-CS" dirty="0"/>
              <a:t>, koje dobije na ulazu iz </a:t>
            </a:r>
            <a:r>
              <a:rPr lang="sr-Latn-CS" dirty="0" err="1"/>
              <a:t>fifo</a:t>
            </a:r>
            <a:r>
              <a:rPr lang="sr-Latn-CS" dirty="0"/>
              <a:t> bafera, sve dok ne dobije znak da više nema </a:t>
            </a:r>
            <a:r>
              <a:rPr lang="sr-Latn-CS" dirty="0" err="1"/>
              <a:t>pešaka</a:t>
            </a:r>
            <a:r>
              <a:rPr lang="sr-Latn-CS" dirty="0"/>
              <a:t>, kada ide u </a:t>
            </a:r>
            <a:r>
              <a:rPr lang="sr-Latn-CS" dirty="0" err="1"/>
              <a:t>propagate</a:t>
            </a:r>
            <a:endParaRPr lang="sr-Latn-CS" dirty="0"/>
          </a:p>
          <a:p>
            <a:r>
              <a:rPr lang="sr-Latn-CS" dirty="0" err="1"/>
              <a:t>Propagate</a:t>
            </a:r>
            <a:r>
              <a:rPr lang="sr-Latn-CS" dirty="0"/>
              <a:t> – čeka da se </a:t>
            </a:r>
            <a:r>
              <a:rPr lang="sr-Latn-CS" dirty="0" err="1"/>
              <a:t>vrednost</a:t>
            </a:r>
            <a:r>
              <a:rPr lang="sr-Latn-CS" dirty="0"/>
              <a:t> </a:t>
            </a:r>
            <a:r>
              <a:rPr lang="sr-Latn-CS" dirty="0" err="1"/>
              <a:t>pešaka</a:t>
            </a:r>
            <a:r>
              <a:rPr lang="sr-Latn-CS" dirty="0"/>
              <a:t> akumulira u ukupnu sumu i prelazi u stanje </a:t>
            </a:r>
            <a:r>
              <a:rPr lang="sr-Latn-CS" dirty="0" err="1"/>
              <a:t>finished</a:t>
            </a:r>
            <a:endParaRPr lang="sr-Latn-CS" dirty="0"/>
          </a:p>
          <a:p>
            <a:r>
              <a:rPr lang="sr-Latn-CS" dirty="0" err="1"/>
              <a:t>Finished</a:t>
            </a:r>
            <a:r>
              <a:rPr lang="sr-Latn-CS" dirty="0"/>
              <a:t> – čeka kraj ukupne evaluacije</a:t>
            </a:r>
            <a:endParaRPr lang="sr-Latn-RS" dirty="0"/>
          </a:p>
        </p:txBody>
      </p:sp>
      <p:pic>
        <p:nvPicPr>
          <p:cNvPr id="3" name="Picture 2">
            <a:extLst>
              <a:ext uri="{FF2B5EF4-FFF2-40B4-BE49-F238E27FC236}">
                <a16:creationId xmlns:a16="http://schemas.microsoft.com/office/drawing/2014/main" id="{D2A26CA0-1040-46F8-8CEB-A74EC1572889}"/>
              </a:ext>
            </a:extLst>
          </p:cNvPr>
          <p:cNvPicPr>
            <a:picLocks noChangeAspect="1"/>
          </p:cNvPicPr>
          <p:nvPr/>
        </p:nvPicPr>
        <p:blipFill>
          <a:blip r:embed="rId3"/>
          <a:stretch>
            <a:fillRect/>
          </a:stretch>
        </p:blipFill>
        <p:spPr>
          <a:xfrm>
            <a:off x="7695676" y="0"/>
            <a:ext cx="4496324" cy="6858000"/>
          </a:xfrm>
          <a:prstGeom prst="rect">
            <a:avLst/>
          </a:prstGeom>
        </p:spPr>
      </p:pic>
    </p:spTree>
    <p:extLst>
      <p:ext uri="{BB962C8B-B14F-4D97-AF65-F5344CB8AC3E}">
        <p14:creationId xmlns:p14="http://schemas.microsoft.com/office/powerpoint/2010/main" val="1110688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A6D29-B054-4BB1-92FE-B9A572169BA4}"/>
              </a:ext>
            </a:extLst>
          </p:cNvPr>
          <p:cNvSpPr>
            <a:spLocks noGrp="1"/>
          </p:cNvSpPr>
          <p:nvPr>
            <p:ph type="title"/>
          </p:nvPr>
        </p:nvSpPr>
        <p:spPr>
          <a:xfrm>
            <a:off x="1514793" y="69878"/>
            <a:ext cx="7133907" cy="1713202"/>
          </a:xfrm>
        </p:spPr>
        <p:txBody>
          <a:bodyPr>
            <a:normAutofit/>
          </a:bodyPr>
          <a:lstStyle/>
          <a:p>
            <a:r>
              <a:rPr lang="sr-Latn-CS" dirty="0"/>
              <a:t>Projektovanje bloka </a:t>
            </a:r>
            <a:r>
              <a:rPr lang="sr-Latn-CS" dirty="0" err="1"/>
              <a:t>Eval_pawn</a:t>
            </a:r>
            <a:r>
              <a:rPr lang="en-US" dirty="0"/>
              <a:t> u </a:t>
            </a:r>
            <a:r>
              <a:rPr lang="sr-Latn-CS" dirty="0"/>
              <a:t>hardver</a:t>
            </a:r>
            <a:r>
              <a:rPr lang="en-US" dirty="0"/>
              <a:t>u</a:t>
            </a:r>
            <a:endParaRPr lang="sr-Latn-RS" dirty="0"/>
          </a:p>
        </p:txBody>
      </p:sp>
      <p:pic>
        <p:nvPicPr>
          <p:cNvPr id="4" name="Picture 3">
            <a:extLst>
              <a:ext uri="{FF2B5EF4-FFF2-40B4-BE49-F238E27FC236}">
                <a16:creationId xmlns:a16="http://schemas.microsoft.com/office/drawing/2014/main" id="{F41F1173-933C-439A-886C-AF4C212D73AC}"/>
              </a:ext>
            </a:extLst>
          </p:cNvPr>
          <p:cNvPicPr>
            <a:picLocks noChangeAspect="1"/>
          </p:cNvPicPr>
          <p:nvPr/>
        </p:nvPicPr>
        <p:blipFill>
          <a:blip r:embed="rId3"/>
          <a:stretch>
            <a:fillRect/>
          </a:stretch>
        </p:blipFill>
        <p:spPr>
          <a:xfrm>
            <a:off x="511683" y="1783080"/>
            <a:ext cx="7006557" cy="4568930"/>
          </a:xfrm>
          <a:prstGeom prst="rect">
            <a:avLst/>
          </a:prstGeom>
        </p:spPr>
      </p:pic>
      <p:sp>
        <p:nvSpPr>
          <p:cNvPr id="5" name="Content Placeholder 2">
            <a:extLst>
              <a:ext uri="{FF2B5EF4-FFF2-40B4-BE49-F238E27FC236}">
                <a16:creationId xmlns:a16="http://schemas.microsoft.com/office/drawing/2014/main" id="{0A812CCB-4F60-4F11-91D0-867FC41B9478}"/>
              </a:ext>
            </a:extLst>
          </p:cNvPr>
          <p:cNvSpPr>
            <a:spLocks noGrp="1"/>
          </p:cNvSpPr>
          <p:nvPr>
            <p:ph idx="1"/>
          </p:nvPr>
        </p:nvSpPr>
        <p:spPr>
          <a:xfrm>
            <a:off x="8018094" y="1783080"/>
            <a:ext cx="3457625" cy="4029393"/>
          </a:xfrm>
        </p:spPr>
        <p:txBody>
          <a:bodyPr>
            <a:normAutofit/>
          </a:bodyPr>
          <a:lstStyle/>
          <a:p>
            <a:r>
              <a:rPr lang="sr-Latn-CS" dirty="0"/>
              <a:t>Svaki </a:t>
            </a:r>
            <a:r>
              <a:rPr lang="sr-Latn-CS" dirty="0" err="1"/>
              <a:t>pešak</a:t>
            </a:r>
            <a:r>
              <a:rPr lang="sr-Latn-CS" dirty="0"/>
              <a:t> je opisan sa 7 bita, pri čemu najviši bit govori da li on postoji, a ostalih 6 opisuju poziciju</a:t>
            </a:r>
          </a:p>
          <a:p>
            <a:r>
              <a:rPr lang="sr-Latn-CS" dirty="0"/>
              <a:t>Kada je stanje </a:t>
            </a:r>
            <a:r>
              <a:rPr lang="sr-Latn-CS" dirty="0" err="1"/>
              <a:t>idle</a:t>
            </a:r>
            <a:r>
              <a:rPr lang="sr-Latn-CS" dirty="0"/>
              <a:t> resetuje se akumulator</a:t>
            </a:r>
            <a:endParaRPr lang="sr-Latn-RS" dirty="0"/>
          </a:p>
        </p:txBody>
      </p:sp>
    </p:spTree>
    <p:extLst>
      <p:ext uri="{BB962C8B-B14F-4D97-AF65-F5344CB8AC3E}">
        <p14:creationId xmlns:p14="http://schemas.microsoft.com/office/powerpoint/2010/main" val="3063357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A6D29-B054-4BB1-92FE-B9A572169BA4}"/>
              </a:ext>
            </a:extLst>
          </p:cNvPr>
          <p:cNvSpPr>
            <a:spLocks noGrp="1"/>
          </p:cNvSpPr>
          <p:nvPr>
            <p:ph type="title"/>
          </p:nvPr>
        </p:nvSpPr>
        <p:spPr>
          <a:xfrm>
            <a:off x="1141413" y="252758"/>
            <a:ext cx="6562407" cy="2071342"/>
          </a:xfrm>
        </p:spPr>
        <p:txBody>
          <a:bodyPr>
            <a:normAutofit/>
          </a:bodyPr>
          <a:lstStyle/>
          <a:p>
            <a:r>
              <a:rPr lang="sr-Latn-CS" dirty="0"/>
              <a:t>Projektovanje modula </a:t>
            </a:r>
            <a:r>
              <a:rPr lang="sr-Latn-CS" dirty="0" err="1"/>
              <a:t>material_of_pieces</a:t>
            </a:r>
            <a:r>
              <a:rPr lang="en-US" dirty="0"/>
              <a:t> u </a:t>
            </a:r>
            <a:r>
              <a:rPr lang="sr-Latn-CS" dirty="0"/>
              <a:t>hardver</a:t>
            </a:r>
            <a:r>
              <a:rPr lang="en-US" dirty="0"/>
              <a:t>u</a:t>
            </a:r>
            <a:endParaRPr lang="sr-Latn-RS" dirty="0"/>
          </a:p>
        </p:txBody>
      </p:sp>
      <p:sp>
        <p:nvSpPr>
          <p:cNvPr id="4" name="Content Placeholder 3">
            <a:extLst>
              <a:ext uri="{FF2B5EF4-FFF2-40B4-BE49-F238E27FC236}">
                <a16:creationId xmlns:a16="http://schemas.microsoft.com/office/drawing/2014/main" id="{F283AC6E-6EF9-4018-812C-B5188A5F97F6}"/>
              </a:ext>
            </a:extLst>
          </p:cNvPr>
          <p:cNvSpPr>
            <a:spLocks noGrp="1"/>
          </p:cNvSpPr>
          <p:nvPr>
            <p:ph idx="1"/>
          </p:nvPr>
        </p:nvSpPr>
        <p:spPr>
          <a:xfrm>
            <a:off x="1141412" y="2576858"/>
            <a:ext cx="6562408" cy="2581593"/>
          </a:xfrm>
        </p:spPr>
        <p:txBody>
          <a:bodyPr/>
          <a:lstStyle/>
          <a:p>
            <a:r>
              <a:rPr lang="sr-Latn-CS" dirty="0" err="1"/>
              <a:t>Idle</a:t>
            </a:r>
            <a:r>
              <a:rPr lang="sr-Latn-CS" dirty="0"/>
              <a:t> – čeka na start i resetuje akumulatore</a:t>
            </a:r>
          </a:p>
          <a:p>
            <a:r>
              <a:rPr lang="sr-Latn-CS" dirty="0" err="1"/>
              <a:t>Active</a:t>
            </a:r>
            <a:r>
              <a:rPr lang="sr-Latn-CS" dirty="0"/>
              <a:t> – akumulira doprinose figura u akumulatore i čeka da sve figure budu poslate iz </a:t>
            </a:r>
            <a:r>
              <a:rPr lang="sr-Latn-CS" dirty="0" err="1"/>
              <a:t>fifo</a:t>
            </a:r>
            <a:r>
              <a:rPr lang="sr-Latn-CS" dirty="0"/>
              <a:t> bafera</a:t>
            </a:r>
          </a:p>
          <a:p>
            <a:r>
              <a:rPr lang="sr-Latn-CS" dirty="0" err="1"/>
              <a:t>Finished</a:t>
            </a:r>
            <a:r>
              <a:rPr lang="sr-Latn-CS" dirty="0"/>
              <a:t> – čeka kraj evaluacije pozicije</a:t>
            </a:r>
            <a:endParaRPr lang="sr-Latn-RS" dirty="0"/>
          </a:p>
        </p:txBody>
      </p:sp>
      <p:pic>
        <p:nvPicPr>
          <p:cNvPr id="3" name="Picture 2">
            <a:extLst>
              <a:ext uri="{FF2B5EF4-FFF2-40B4-BE49-F238E27FC236}">
                <a16:creationId xmlns:a16="http://schemas.microsoft.com/office/drawing/2014/main" id="{D9F31D93-A31E-4D8E-A4DB-54090E548650}"/>
              </a:ext>
            </a:extLst>
          </p:cNvPr>
          <p:cNvPicPr>
            <a:picLocks noChangeAspect="1"/>
          </p:cNvPicPr>
          <p:nvPr/>
        </p:nvPicPr>
        <p:blipFill>
          <a:blip r:embed="rId2"/>
          <a:stretch>
            <a:fillRect/>
          </a:stretch>
        </p:blipFill>
        <p:spPr>
          <a:xfrm>
            <a:off x="7703820" y="0"/>
            <a:ext cx="4488180" cy="6858000"/>
          </a:xfrm>
          <a:prstGeom prst="rect">
            <a:avLst/>
          </a:prstGeom>
        </p:spPr>
      </p:pic>
    </p:spTree>
    <p:extLst>
      <p:ext uri="{BB962C8B-B14F-4D97-AF65-F5344CB8AC3E}">
        <p14:creationId xmlns:p14="http://schemas.microsoft.com/office/powerpoint/2010/main" val="3584777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A6D29-B054-4BB1-92FE-B9A572169BA4}"/>
              </a:ext>
            </a:extLst>
          </p:cNvPr>
          <p:cNvSpPr>
            <a:spLocks noGrp="1"/>
          </p:cNvSpPr>
          <p:nvPr>
            <p:ph type="title"/>
          </p:nvPr>
        </p:nvSpPr>
        <p:spPr>
          <a:xfrm>
            <a:off x="1118553" y="436227"/>
            <a:ext cx="8101647" cy="1223218"/>
          </a:xfrm>
        </p:spPr>
        <p:txBody>
          <a:bodyPr>
            <a:normAutofit/>
          </a:bodyPr>
          <a:lstStyle/>
          <a:p>
            <a:r>
              <a:rPr lang="sr-Latn-CS" dirty="0"/>
              <a:t>Projektovanje modula </a:t>
            </a:r>
            <a:r>
              <a:rPr lang="sr-Latn-CS" dirty="0" err="1"/>
              <a:t>material_of_pieces</a:t>
            </a:r>
            <a:r>
              <a:rPr lang="en-US" dirty="0"/>
              <a:t> u </a:t>
            </a:r>
            <a:r>
              <a:rPr lang="sr-Latn-CS" dirty="0"/>
              <a:t>hardver</a:t>
            </a:r>
            <a:r>
              <a:rPr lang="en-US" dirty="0"/>
              <a:t>u</a:t>
            </a:r>
            <a:endParaRPr lang="sr-Latn-RS" dirty="0"/>
          </a:p>
        </p:txBody>
      </p:sp>
      <p:sp>
        <p:nvSpPr>
          <p:cNvPr id="4" name="Content Placeholder 3">
            <a:extLst>
              <a:ext uri="{FF2B5EF4-FFF2-40B4-BE49-F238E27FC236}">
                <a16:creationId xmlns:a16="http://schemas.microsoft.com/office/drawing/2014/main" id="{F283AC6E-6EF9-4018-812C-B5188A5F97F6}"/>
              </a:ext>
            </a:extLst>
          </p:cNvPr>
          <p:cNvSpPr>
            <a:spLocks noGrp="1"/>
          </p:cNvSpPr>
          <p:nvPr>
            <p:ph idx="1"/>
          </p:nvPr>
        </p:nvSpPr>
        <p:spPr>
          <a:xfrm>
            <a:off x="8168640" y="2119658"/>
            <a:ext cx="4023360" cy="3145762"/>
          </a:xfrm>
        </p:spPr>
        <p:txBody>
          <a:bodyPr>
            <a:normAutofit/>
          </a:bodyPr>
          <a:lstStyle/>
          <a:p>
            <a:r>
              <a:rPr lang="sr-Latn-CS" dirty="0"/>
              <a:t>Slično kao i prethodni modul prikuplja podatke sa </a:t>
            </a:r>
            <a:r>
              <a:rPr lang="sr-Latn-CS" dirty="0" err="1"/>
              <a:t>fifo</a:t>
            </a:r>
            <a:r>
              <a:rPr lang="sr-Latn-CS" dirty="0"/>
              <a:t> bafera i akumulira njihov doprinos</a:t>
            </a:r>
          </a:p>
          <a:p>
            <a:r>
              <a:rPr lang="sr-Latn-CS" dirty="0"/>
              <a:t>Kada je stanje </a:t>
            </a:r>
            <a:r>
              <a:rPr lang="sr-Latn-CS" dirty="0" err="1"/>
              <a:t>idle</a:t>
            </a:r>
            <a:r>
              <a:rPr lang="sr-Latn-CS" dirty="0"/>
              <a:t> resetuju se akumulatori</a:t>
            </a:r>
            <a:endParaRPr lang="sr-Latn-RS" dirty="0"/>
          </a:p>
        </p:txBody>
      </p:sp>
      <p:pic>
        <p:nvPicPr>
          <p:cNvPr id="5" name="Picture 4">
            <a:extLst>
              <a:ext uri="{FF2B5EF4-FFF2-40B4-BE49-F238E27FC236}">
                <a16:creationId xmlns:a16="http://schemas.microsoft.com/office/drawing/2014/main" id="{587DEADF-94FC-4A8B-99BF-B901E67502A1}"/>
              </a:ext>
            </a:extLst>
          </p:cNvPr>
          <p:cNvPicPr>
            <a:picLocks noChangeAspect="1"/>
          </p:cNvPicPr>
          <p:nvPr/>
        </p:nvPicPr>
        <p:blipFill>
          <a:blip r:embed="rId2"/>
          <a:stretch>
            <a:fillRect/>
          </a:stretch>
        </p:blipFill>
        <p:spPr>
          <a:xfrm>
            <a:off x="406560" y="1659445"/>
            <a:ext cx="7540046" cy="4780752"/>
          </a:xfrm>
          <a:prstGeom prst="rect">
            <a:avLst/>
          </a:prstGeom>
        </p:spPr>
      </p:pic>
    </p:spTree>
    <p:extLst>
      <p:ext uri="{BB962C8B-B14F-4D97-AF65-F5344CB8AC3E}">
        <p14:creationId xmlns:p14="http://schemas.microsoft.com/office/powerpoint/2010/main" val="2307161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A6D29-B054-4BB1-92FE-B9A572169BA4}"/>
              </a:ext>
            </a:extLst>
          </p:cNvPr>
          <p:cNvSpPr>
            <a:spLocks noGrp="1"/>
          </p:cNvSpPr>
          <p:nvPr>
            <p:ph type="title"/>
          </p:nvPr>
        </p:nvSpPr>
        <p:spPr>
          <a:xfrm>
            <a:off x="1156131" y="397538"/>
            <a:ext cx="3377247" cy="2071342"/>
          </a:xfrm>
        </p:spPr>
        <p:txBody>
          <a:bodyPr>
            <a:normAutofit/>
          </a:bodyPr>
          <a:lstStyle/>
          <a:p>
            <a:r>
              <a:rPr lang="sr-Latn-CS" dirty="0"/>
              <a:t>Projektovanje modula </a:t>
            </a:r>
            <a:r>
              <a:rPr lang="sr-Latn-CS" dirty="0" err="1"/>
              <a:t>eval</a:t>
            </a:r>
            <a:r>
              <a:rPr lang="sr-Latn-CS" dirty="0"/>
              <a:t> King u</a:t>
            </a:r>
            <a:r>
              <a:rPr lang="en-US" dirty="0"/>
              <a:t> </a:t>
            </a:r>
            <a:r>
              <a:rPr lang="sr-Latn-CS" dirty="0"/>
              <a:t>hardver</a:t>
            </a:r>
            <a:r>
              <a:rPr lang="en-US" dirty="0"/>
              <a:t>u</a:t>
            </a:r>
            <a:endParaRPr lang="sr-Latn-RS" dirty="0"/>
          </a:p>
        </p:txBody>
      </p:sp>
      <p:sp>
        <p:nvSpPr>
          <p:cNvPr id="4" name="Content Placeholder 3">
            <a:extLst>
              <a:ext uri="{FF2B5EF4-FFF2-40B4-BE49-F238E27FC236}">
                <a16:creationId xmlns:a16="http://schemas.microsoft.com/office/drawing/2014/main" id="{F283AC6E-6EF9-4018-812C-B5188A5F97F6}"/>
              </a:ext>
            </a:extLst>
          </p:cNvPr>
          <p:cNvSpPr>
            <a:spLocks noGrp="1"/>
          </p:cNvSpPr>
          <p:nvPr>
            <p:ph idx="1"/>
          </p:nvPr>
        </p:nvSpPr>
        <p:spPr>
          <a:xfrm>
            <a:off x="716280" y="2766059"/>
            <a:ext cx="3817098" cy="3482341"/>
          </a:xfrm>
        </p:spPr>
        <p:txBody>
          <a:bodyPr>
            <a:normAutofit fontScale="92500" lnSpcReduction="10000"/>
          </a:bodyPr>
          <a:lstStyle/>
          <a:p>
            <a:r>
              <a:rPr lang="sr-Latn-CS" dirty="0" err="1"/>
              <a:t>Idle</a:t>
            </a:r>
            <a:r>
              <a:rPr lang="sr-Latn-CS" dirty="0"/>
              <a:t> – čeka na start i određuje koja se </a:t>
            </a:r>
            <a:r>
              <a:rPr lang="sr-Latn-CS" dirty="0" err="1"/>
              <a:t>celina</a:t>
            </a:r>
            <a:r>
              <a:rPr lang="sr-Latn-CS" dirty="0"/>
              <a:t> izvršava</a:t>
            </a:r>
          </a:p>
          <a:p>
            <a:r>
              <a:rPr lang="sr-Latn-CS" dirty="0" err="1"/>
              <a:t>Active</a:t>
            </a:r>
            <a:r>
              <a:rPr lang="sr-Latn-CS" dirty="0"/>
              <a:t> – evaluira zaštićenost kralja na osnovu položaja </a:t>
            </a:r>
            <a:r>
              <a:rPr lang="sr-Latn-CS" dirty="0" err="1"/>
              <a:t>pešaka</a:t>
            </a:r>
            <a:endParaRPr lang="sr-Latn-CS" dirty="0"/>
          </a:p>
          <a:p>
            <a:r>
              <a:rPr lang="sr-Latn-CS" dirty="0" err="1"/>
              <a:t>Finished</a:t>
            </a:r>
            <a:r>
              <a:rPr lang="sr-Latn-CS" dirty="0"/>
              <a:t> – </a:t>
            </a:r>
            <a:r>
              <a:rPr lang="sr-Latn-CS" dirty="0" err="1"/>
              <a:t>skalira</a:t>
            </a:r>
            <a:r>
              <a:rPr lang="sr-Latn-CS" dirty="0"/>
              <a:t> dobijene rezultate sa materijalom protivnika</a:t>
            </a:r>
            <a:endParaRPr lang="sr-Latn-RS" dirty="0"/>
          </a:p>
        </p:txBody>
      </p:sp>
      <p:pic>
        <p:nvPicPr>
          <p:cNvPr id="5" name="Picture 4">
            <a:extLst>
              <a:ext uri="{FF2B5EF4-FFF2-40B4-BE49-F238E27FC236}">
                <a16:creationId xmlns:a16="http://schemas.microsoft.com/office/drawing/2014/main" id="{E55D2ABB-16B6-4E87-A2BC-D8DA44523988}"/>
              </a:ext>
            </a:extLst>
          </p:cNvPr>
          <p:cNvPicPr>
            <a:picLocks noChangeAspect="1"/>
          </p:cNvPicPr>
          <p:nvPr/>
        </p:nvPicPr>
        <p:blipFill>
          <a:blip r:embed="rId2"/>
          <a:stretch>
            <a:fillRect/>
          </a:stretch>
        </p:blipFill>
        <p:spPr>
          <a:xfrm>
            <a:off x="4548096" y="0"/>
            <a:ext cx="7643904" cy="6858000"/>
          </a:xfrm>
          <a:prstGeom prst="rect">
            <a:avLst/>
          </a:prstGeom>
        </p:spPr>
      </p:pic>
    </p:spTree>
    <p:extLst>
      <p:ext uri="{BB962C8B-B14F-4D97-AF65-F5344CB8AC3E}">
        <p14:creationId xmlns:p14="http://schemas.microsoft.com/office/powerpoint/2010/main" val="1934888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AC68-3A8A-4786-B599-4FD03DA5203E}"/>
              </a:ext>
            </a:extLst>
          </p:cNvPr>
          <p:cNvSpPr>
            <a:spLocks noGrp="1"/>
          </p:cNvSpPr>
          <p:nvPr>
            <p:ph type="title"/>
          </p:nvPr>
        </p:nvSpPr>
        <p:spPr/>
        <p:txBody>
          <a:bodyPr/>
          <a:lstStyle/>
          <a:p>
            <a:r>
              <a:rPr lang="sr-Latn-CS" dirty="0"/>
              <a:t>Projektovanje modula </a:t>
            </a:r>
            <a:r>
              <a:rPr lang="sr-Latn-CS" dirty="0" err="1"/>
              <a:t>eval</a:t>
            </a:r>
            <a:r>
              <a:rPr lang="sr-Latn-CS" dirty="0"/>
              <a:t> King u</a:t>
            </a:r>
            <a:r>
              <a:rPr lang="en-US" dirty="0"/>
              <a:t> </a:t>
            </a:r>
            <a:r>
              <a:rPr lang="sr-Latn-CS" dirty="0"/>
              <a:t>hardver</a:t>
            </a:r>
            <a:r>
              <a:rPr lang="en-US" dirty="0"/>
              <a:t>u</a:t>
            </a:r>
            <a:endParaRPr lang="sr-Latn-RS" dirty="0"/>
          </a:p>
        </p:txBody>
      </p:sp>
      <p:sp>
        <p:nvSpPr>
          <p:cNvPr id="3" name="Content Placeholder 2">
            <a:extLst>
              <a:ext uri="{FF2B5EF4-FFF2-40B4-BE49-F238E27FC236}">
                <a16:creationId xmlns:a16="http://schemas.microsoft.com/office/drawing/2014/main" id="{183D18C9-E9FD-4692-9219-5A17AF99566C}"/>
              </a:ext>
            </a:extLst>
          </p:cNvPr>
          <p:cNvSpPr>
            <a:spLocks noGrp="1"/>
          </p:cNvSpPr>
          <p:nvPr>
            <p:ph idx="1"/>
          </p:nvPr>
        </p:nvSpPr>
        <p:spPr>
          <a:xfrm>
            <a:off x="9151620" y="2249487"/>
            <a:ext cx="3040380" cy="4166193"/>
          </a:xfrm>
        </p:spPr>
        <p:txBody>
          <a:bodyPr>
            <a:normAutofit fontScale="92500"/>
          </a:bodyPr>
          <a:lstStyle/>
          <a:p>
            <a:r>
              <a:rPr lang="sr-Latn-CS" dirty="0"/>
              <a:t>Na osnovu </a:t>
            </a:r>
            <a:r>
              <a:rPr lang="sr-Latn-CS" dirty="0" err="1"/>
              <a:t>Rank</a:t>
            </a:r>
            <a:r>
              <a:rPr lang="sr-Latn-CS" dirty="0"/>
              <a:t>-a </a:t>
            </a:r>
            <a:r>
              <a:rPr lang="sr-Latn-CS" dirty="0" err="1"/>
              <a:t>pešaka</a:t>
            </a:r>
            <a:r>
              <a:rPr lang="sr-Latn-CS" dirty="0"/>
              <a:t> postavljaju se negativni poeni</a:t>
            </a:r>
          </a:p>
          <a:p>
            <a:r>
              <a:rPr lang="sr-Latn-CS" dirty="0"/>
              <a:t>Prve </a:t>
            </a:r>
            <a:r>
              <a:rPr lang="sr-Latn-CS" dirty="0" err="1"/>
              <a:t>dve</a:t>
            </a:r>
            <a:r>
              <a:rPr lang="sr-Latn-CS" dirty="0"/>
              <a:t> </a:t>
            </a:r>
            <a:r>
              <a:rPr lang="sr-Latn-CS" dirty="0" err="1"/>
              <a:t>celine</a:t>
            </a:r>
            <a:r>
              <a:rPr lang="sr-Latn-CS" dirty="0"/>
              <a:t> sadrže 5 stanja, a treća 3</a:t>
            </a:r>
          </a:p>
          <a:p>
            <a:r>
              <a:rPr lang="sr-Latn-CS" dirty="0"/>
              <a:t>U koliko je materijal protivnika manji od 1200 uzima se </a:t>
            </a:r>
            <a:r>
              <a:rPr lang="sr-Latn-CS" dirty="0" err="1"/>
              <a:t>vrednost</a:t>
            </a:r>
            <a:r>
              <a:rPr lang="sr-Latn-CS" dirty="0"/>
              <a:t> iz matrice</a:t>
            </a:r>
            <a:endParaRPr lang="sr-Latn-RS" dirty="0"/>
          </a:p>
        </p:txBody>
      </p:sp>
      <p:pic>
        <p:nvPicPr>
          <p:cNvPr id="4" name="Picture 3">
            <a:extLst>
              <a:ext uri="{FF2B5EF4-FFF2-40B4-BE49-F238E27FC236}">
                <a16:creationId xmlns:a16="http://schemas.microsoft.com/office/drawing/2014/main" id="{0F5793D0-E197-43D7-B76A-B1DEA9D7BA96}"/>
              </a:ext>
            </a:extLst>
          </p:cNvPr>
          <p:cNvPicPr>
            <a:picLocks noChangeAspect="1"/>
          </p:cNvPicPr>
          <p:nvPr/>
        </p:nvPicPr>
        <p:blipFill>
          <a:blip r:embed="rId2"/>
          <a:stretch>
            <a:fillRect/>
          </a:stretch>
        </p:blipFill>
        <p:spPr>
          <a:xfrm>
            <a:off x="322139" y="2362200"/>
            <a:ext cx="8703222" cy="4053480"/>
          </a:xfrm>
          <a:prstGeom prst="rect">
            <a:avLst/>
          </a:prstGeom>
        </p:spPr>
      </p:pic>
    </p:spTree>
    <p:extLst>
      <p:ext uri="{BB962C8B-B14F-4D97-AF65-F5344CB8AC3E}">
        <p14:creationId xmlns:p14="http://schemas.microsoft.com/office/powerpoint/2010/main" val="2113393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404E4-D7DE-4277-ADE4-343CA597D4DC}"/>
              </a:ext>
            </a:extLst>
          </p:cNvPr>
          <p:cNvSpPr>
            <a:spLocks noGrp="1"/>
          </p:cNvSpPr>
          <p:nvPr>
            <p:ph type="title"/>
          </p:nvPr>
        </p:nvSpPr>
        <p:spPr>
          <a:xfrm>
            <a:off x="1547427" y="264876"/>
            <a:ext cx="9093968" cy="1478570"/>
          </a:xfrm>
        </p:spPr>
        <p:txBody>
          <a:bodyPr/>
          <a:lstStyle/>
          <a:p>
            <a:r>
              <a:rPr lang="sr-Latn-CS" dirty="0"/>
              <a:t>Može li računar </a:t>
            </a:r>
            <a:r>
              <a:rPr lang="sr-Latn-CS" dirty="0" err="1"/>
              <a:t>pobediti</a:t>
            </a:r>
            <a:r>
              <a:rPr lang="sr-Latn-CS" dirty="0"/>
              <a:t> </a:t>
            </a:r>
            <a:r>
              <a:rPr lang="sr-Latn-CS" dirty="0" err="1"/>
              <a:t>čoveka</a:t>
            </a:r>
            <a:r>
              <a:rPr lang="sr-Latn-CS" dirty="0"/>
              <a:t> u šahu?</a:t>
            </a:r>
            <a:endParaRPr lang="sr-Latn-RS" dirty="0"/>
          </a:p>
        </p:txBody>
      </p:sp>
      <p:pic>
        <p:nvPicPr>
          <p:cNvPr id="1026" name="Picture 2" descr="Rezultat slika za machine chess">
            <a:extLst>
              <a:ext uri="{FF2B5EF4-FFF2-40B4-BE49-F238E27FC236}">
                <a16:creationId xmlns:a16="http://schemas.microsoft.com/office/drawing/2014/main" id="{E0C51BFD-744F-423F-BAA6-04E6E1C8D8D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7228" y="1824561"/>
            <a:ext cx="8154365" cy="4659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900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A291E-A1F2-4E4A-8DAB-1A7C874C4A19}"/>
              </a:ext>
            </a:extLst>
          </p:cNvPr>
          <p:cNvSpPr>
            <a:spLocks noGrp="1"/>
          </p:cNvSpPr>
          <p:nvPr>
            <p:ph type="title"/>
          </p:nvPr>
        </p:nvSpPr>
        <p:spPr>
          <a:xfrm>
            <a:off x="1141413" y="618518"/>
            <a:ext cx="7271067" cy="1478570"/>
          </a:xfrm>
        </p:spPr>
        <p:txBody>
          <a:bodyPr/>
          <a:lstStyle/>
          <a:p>
            <a:r>
              <a:rPr lang="sr-Latn-CS" dirty="0"/>
              <a:t>Projektovanje modula </a:t>
            </a:r>
            <a:r>
              <a:rPr lang="sr-Latn-CS" dirty="0" err="1"/>
              <a:t>adder</a:t>
            </a:r>
            <a:r>
              <a:rPr lang="sr-Latn-CS" dirty="0"/>
              <a:t> u</a:t>
            </a:r>
            <a:r>
              <a:rPr lang="en-US" dirty="0"/>
              <a:t> </a:t>
            </a:r>
            <a:r>
              <a:rPr lang="sr-Latn-CS" dirty="0"/>
              <a:t>hardver</a:t>
            </a:r>
            <a:r>
              <a:rPr lang="en-US" dirty="0"/>
              <a:t>u</a:t>
            </a:r>
            <a:endParaRPr lang="sr-Latn-RS" dirty="0"/>
          </a:p>
        </p:txBody>
      </p:sp>
      <p:sp>
        <p:nvSpPr>
          <p:cNvPr id="3" name="Content Placeholder 2">
            <a:extLst>
              <a:ext uri="{FF2B5EF4-FFF2-40B4-BE49-F238E27FC236}">
                <a16:creationId xmlns:a16="http://schemas.microsoft.com/office/drawing/2014/main" id="{11385384-D89F-46B8-BC42-BF15182E2A7A}"/>
              </a:ext>
            </a:extLst>
          </p:cNvPr>
          <p:cNvSpPr>
            <a:spLocks noGrp="1"/>
          </p:cNvSpPr>
          <p:nvPr>
            <p:ph idx="1"/>
          </p:nvPr>
        </p:nvSpPr>
        <p:spPr>
          <a:xfrm>
            <a:off x="1141413" y="2249487"/>
            <a:ext cx="7271068" cy="3541714"/>
          </a:xfrm>
        </p:spPr>
        <p:txBody>
          <a:bodyPr/>
          <a:lstStyle/>
          <a:p>
            <a:r>
              <a:rPr lang="sr-Latn-CS" dirty="0" err="1"/>
              <a:t>Idle</a:t>
            </a:r>
            <a:r>
              <a:rPr lang="sr-Latn-CS" dirty="0"/>
              <a:t> – čeka da se startuje modul i pamti stranu na potezu i prelazi u stanje </a:t>
            </a:r>
            <a:r>
              <a:rPr lang="sr-Latn-CS" dirty="0" err="1"/>
              <a:t>active</a:t>
            </a:r>
            <a:endParaRPr lang="sr-Latn-CS" dirty="0"/>
          </a:p>
          <a:p>
            <a:r>
              <a:rPr lang="sr-Latn-CS" dirty="0" err="1"/>
              <a:t>Active</a:t>
            </a:r>
            <a:r>
              <a:rPr lang="sr-Latn-CS" dirty="0"/>
              <a:t> – sumira rezultate svih modula u koliko su oni završili i kada svaki od njih pošalje signal o završetku, modul </a:t>
            </a:r>
            <a:r>
              <a:rPr lang="sr-Latn-CS" dirty="0" err="1"/>
              <a:t>adder</a:t>
            </a:r>
            <a:r>
              <a:rPr lang="sr-Latn-CS" dirty="0"/>
              <a:t> šalje znak da je evaluacija gotova i vraća se u stanje </a:t>
            </a:r>
            <a:r>
              <a:rPr lang="sr-Latn-CS" dirty="0" err="1"/>
              <a:t>idle</a:t>
            </a:r>
            <a:endParaRPr lang="sr-Latn-CS" dirty="0"/>
          </a:p>
          <a:p>
            <a:endParaRPr lang="sr-Latn-RS" dirty="0"/>
          </a:p>
        </p:txBody>
      </p:sp>
      <p:pic>
        <p:nvPicPr>
          <p:cNvPr id="4" name="Picture 3">
            <a:extLst>
              <a:ext uri="{FF2B5EF4-FFF2-40B4-BE49-F238E27FC236}">
                <a16:creationId xmlns:a16="http://schemas.microsoft.com/office/drawing/2014/main" id="{71300504-66E0-4023-AF7B-6390AD409761}"/>
              </a:ext>
            </a:extLst>
          </p:cNvPr>
          <p:cNvPicPr>
            <a:picLocks noChangeAspect="1"/>
          </p:cNvPicPr>
          <p:nvPr/>
        </p:nvPicPr>
        <p:blipFill>
          <a:blip r:embed="rId2"/>
          <a:stretch>
            <a:fillRect/>
          </a:stretch>
        </p:blipFill>
        <p:spPr>
          <a:xfrm>
            <a:off x="8412480" y="0"/>
            <a:ext cx="3840480" cy="6858000"/>
          </a:xfrm>
          <a:prstGeom prst="rect">
            <a:avLst/>
          </a:prstGeom>
        </p:spPr>
      </p:pic>
    </p:spTree>
    <p:extLst>
      <p:ext uri="{BB962C8B-B14F-4D97-AF65-F5344CB8AC3E}">
        <p14:creationId xmlns:p14="http://schemas.microsoft.com/office/powerpoint/2010/main" val="2865478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937AA-D2E4-4998-B670-E982B1D2DFB3}"/>
              </a:ext>
            </a:extLst>
          </p:cNvPr>
          <p:cNvSpPr>
            <a:spLocks noGrp="1"/>
          </p:cNvSpPr>
          <p:nvPr>
            <p:ph type="title"/>
          </p:nvPr>
        </p:nvSpPr>
        <p:spPr>
          <a:xfrm>
            <a:off x="5706353" y="595658"/>
            <a:ext cx="5546797" cy="1478570"/>
          </a:xfrm>
        </p:spPr>
        <p:txBody>
          <a:bodyPr/>
          <a:lstStyle/>
          <a:p>
            <a:r>
              <a:rPr lang="sr-Latn-CS" dirty="0"/>
              <a:t>Projektovanje modula </a:t>
            </a:r>
            <a:r>
              <a:rPr lang="sr-Latn-CS" dirty="0" err="1"/>
              <a:t>adder</a:t>
            </a:r>
            <a:r>
              <a:rPr lang="sr-Latn-CS" dirty="0"/>
              <a:t> u</a:t>
            </a:r>
            <a:r>
              <a:rPr lang="en-US" dirty="0"/>
              <a:t> </a:t>
            </a:r>
            <a:r>
              <a:rPr lang="sr-Latn-CS" dirty="0"/>
              <a:t>hardver</a:t>
            </a:r>
            <a:r>
              <a:rPr lang="en-US" dirty="0"/>
              <a:t>u</a:t>
            </a:r>
            <a:endParaRPr lang="sr-Latn-RS" dirty="0"/>
          </a:p>
        </p:txBody>
      </p:sp>
      <p:sp>
        <p:nvSpPr>
          <p:cNvPr id="3" name="Content Placeholder 2">
            <a:extLst>
              <a:ext uri="{FF2B5EF4-FFF2-40B4-BE49-F238E27FC236}">
                <a16:creationId xmlns:a16="http://schemas.microsoft.com/office/drawing/2014/main" id="{6299E2CB-C354-4DBC-A7B7-EF67AEE1E773}"/>
              </a:ext>
            </a:extLst>
          </p:cNvPr>
          <p:cNvSpPr>
            <a:spLocks noGrp="1"/>
          </p:cNvSpPr>
          <p:nvPr>
            <p:ph idx="1"/>
          </p:nvPr>
        </p:nvSpPr>
        <p:spPr>
          <a:xfrm>
            <a:off x="5577840" y="2249487"/>
            <a:ext cx="6423660" cy="3541714"/>
          </a:xfrm>
        </p:spPr>
        <p:txBody>
          <a:bodyPr/>
          <a:lstStyle/>
          <a:p>
            <a:r>
              <a:rPr lang="sr-Latn-CS" dirty="0"/>
              <a:t>Kada se rezultati </a:t>
            </a:r>
            <a:r>
              <a:rPr lang="sr-Latn-CS" dirty="0" err="1"/>
              <a:t>predhodnih</a:t>
            </a:r>
            <a:r>
              <a:rPr lang="sr-Latn-CS" dirty="0"/>
              <a:t> modula spremni, upisuju se u ulazne registre i propagiraju do registra </a:t>
            </a:r>
            <a:r>
              <a:rPr lang="sr-Latn-CS" dirty="0" err="1"/>
              <a:t>s_temp_result</a:t>
            </a:r>
            <a:r>
              <a:rPr lang="sr-Latn-CS" dirty="0"/>
              <a:t>, koji u zavisnosti od strane na potezu dobija znak i šalje se na izlaz</a:t>
            </a:r>
          </a:p>
          <a:p>
            <a:r>
              <a:rPr lang="sr-Latn-CS" dirty="0"/>
              <a:t>Paralelno sa izračunavanjem rezultata propagira se i signal da je evaluacija završena</a:t>
            </a:r>
            <a:endParaRPr lang="sr-Latn-RS" dirty="0"/>
          </a:p>
        </p:txBody>
      </p:sp>
      <p:pic>
        <p:nvPicPr>
          <p:cNvPr id="4" name="Picture 3">
            <a:extLst>
              <a:ext uri="{FF2B5EF4-FFF2-40B4-BE49-F238E27FC236}">
                <a16:creationId xmlns:a16="http://schemas.microsoft.com/office/drawing/2014/main" id="{18A5D81E-6B7E-422D-8EF2-C8BA3D64F8D2}"/>
              </a:ext>
            </a:extLst>
          </p:cNvPr>
          <p:cNvPicPr>
            <a:picLocks noChangeAspect="1"/>
          </p:cNvPicPr>
          <p:nvPr/>
        </p:nvPicPr>
        <p:blipFill>
          <a:blip r:embed="rId2"/>
          <a:stretch>
            <a:fillRect/>
          </a:stretch>
        </p:blipFill>
        <p:spPr>
          <a:xfrm>
            <a:off x="0" y="0"/>
            <a:ext cx="5500614" cy="6858000"/>
          </a:xfrm>
          <a:prstGeom prst="rect">
            <a:avLst/>
          </a:prstGeom>
        </p:spPr>
      </p:pic>
    </p:spTree>
    <p:extLst>
      <p:ext uri="{BB962C8B-B14F-4D97-AF65-F5344CB8AC3E}">
        <p14:creationId xmlns:p14="http://schemas.microsoft.com/office/powerpoint/2010/main" val="1996425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BD1C4-3438-4CBD-A1C1-B71B50B00C8B}"/>
              </a:ext>
            </a:extLst>
          </p:cNvPr>
          <p:cNvSpPr>
            <a:spLocks noGrp="1"/>
          </p:cNvSpPr>
          <p:nvPr>
            <p:ph type="title"/>
          </p:nvPr>
        </p:nvSpPr>
        <p:spPr>
          <a:xfrm>
            <a:off x="920433" y="610898"/>
            <a:ext cx="4748847" cy="1478570"/>
          </a:xfrm>
        </p:spPr>
        <p:txBody>
          <a:bodyPr/>
          <a:lstStyle/>
          <a:p>
            <a:r>
              <a:rPr lang="sr-Latn-CS" dirty="0"/>
              <a:t>Integrisanje u sistem</a:t>
            </a:r>
            <a:endParaRPr lang="sr-Latn-RS" dirty="0"/>
          </a:p>
        </p:txBody>
      </p:sp>
      <p:sp>
        <p:nvSpPr>
          <p:cNvPr id="3" name="Content Placeholder 2">
            <a:extLst>
              <a:ext uri="{FF2B5EF4-FFF2-40B4-BE49-F238E27FC236}">
                <a16:creationId xmlns:a16="http://schemas.microsoft.com/office/drawing/2014/main" id="{E29A6C26-CBFE-4E1D-9EDC-9A9ACECF2205}"/>
              </a:ext>
            </a:extLst>
          </p:cNvPr>
          <p:cNvSpPr>
            <a:spLocks noGrp="1"/>
          </p:cNvSpPr>
          <p:nvPr>
            <p:ph idx="1"/>
          </p:nvPr>
        </p:nvSpPr>
        <p:spPr>
          <a:xfrm>
            <a:off x="1059181" y="1914207"/>
            <a:ext cx="4610100" cy="3541714"/>
          </a:xfrm>
        </p:spPr>
        <p:txBody>
          <a:bodyPr/>
          <a:lstStyle/>
          <a:p>
            <a:r>
              <a:rPr lang="sr-Latn-CS" dirty="0"/>
              <a:t>Pomoću </a:t>
            </a:r>
            <a:r>
              <a:rPr lang="sr-Latn-CS" dirty="0" err="1"/>
              <a:t>Vivado</a:t>
            </a:r>
            <a:r>
              <a:rPr lang="sr-Latn-CS" dirty="0"/>
              <a:t> IP </a:t>
            </a:r>
            <a:r>
              <a:rPr lang="sr-Latn-CS" dirty="0" err="1"/>
              <a:t>integratora</a:t>
            </a:r>
            <a:r>
              <a:rPr lang="sr-Latn-CS" dirty="0"/>
              <a:t> dobijamo sistem sa slike</a:t>
            </a:r>
          </a:p>
          <a:p>
            <a:r>
              <a:rPr lang="sr-Latn-CS" dirty="0"/>
              <a:t>Na osnovu statičke vremenske analize dobijamo da period takta može biti najmanje 13,175ns, što je 75,9 </a:t>
            </a:r>
            <a:r>
              <a:rPr lang="sr-Latn-CS" dirty="0" err="1"/>
              <a:t>MHz</a:t>
            </a:r>
            <a:endParaRPr lang="sr-Latn-CS" dirty="0"/>
          </a:p>
        </p:txBody>
      </p:sp>
      <p:pic>
        <p:nvPicPr>
          <p:cNvPr id="4" name="Picture 3">
            <a:extLst>
              <a:ext uri="{FF2B5EF4-FFF2-40B4-BE49-F238E27FC236}">
                <a16:creationId xmlns:a16="http://schemas.microsoft.com/office/drawing/2014/main" id="{5F838065-B70E-4DA7-ACD0-0E38236DF675}"/>
              </a:ext>
            </a:extLst>
          </p:cNvPr>
          <p:cNvPicPr>
            <a:picLocks noChangeAspect="1"/>
          </p:cNvPicPr>
          <p:nvPr/>
        </p:nvPicPr>
        <p:blipFill>
          <a:blip r:embed="rId2"/>
          <a:stretch>
            <a:fillRect/>
          </a:stretch>
        </p:blipFill>
        <p:spPr>
          <a:xfrm>
            <a:off x="5755512" y="359404"/>
            <a:ext cx="6290116" cy="3700206"/>
          </a:xfrm>
          <a:prstGeom prst="rect">
            <a:avLst/>
          </a:prstGeom>
        </p:spPr>
      </p:pic>
      <p:pic>
        <p:nvPicPr>
          <p:cNvPr id="5" name="Picture 4">
            <a:extLst>
              <a:ext uri="{FF2B5EF4-FFF2-40B4-BE49-F238E27FC236}">
                <a16:creationId xmlns:a16="http://schemas.microsoft.com/office/drawing/2014/main" id="{823BBDE2-D326-459A-A1E3-39F4788466BA}"/>
              </a:ext>
            </a:extLst>
          </p:cNvPr>
          <p:cNvPicPr>
            <a:picLocks noChangeAspect="1"/>
          </p:cNvPicPr>
          <p:nvPr/>
        </p:nvPicPr>
        <p:blipFill>
          <a:blip r:embed="rId3"/>
          <a:stretch>
            <a:fillRect/>
          </a:stretch>
        </p:blipFill>
        <p:spPr>
          <a:xfrm>
            <a:off x="5755512" y="4306482"/>
            <a:ext cx="6290116" cy="2298878"/>
          </a:xfrm>
          <a:prstGeom prst="rect">
            <a:avLst/>
          </a:prstGeom>
        </p:spPr>
      </p:pic>
    </p:spTree>
    <p:extLst>
      <p:ext uri="{BB962C8B-B14F-4D97-AF65-F5344CB8AC3E}">
        <p14:creationId xmlns:p14="http://schemas.microsoft.com/office/powerpoint/2010/main" val="2817413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62C808-88D3-4928-A066-80BD646256C7}"/>
              </a:ext>
            </a:extLst>
          </p:cNvPr>
          <p:cNvSpPr>
            <a:spLocks noGrp="1"/>
          </p:cNvSpPr>
          <p:nvPr>
            <p:ph idx="1"/>
          </p:nvPr>
        </p:nvSpPr>
        <p:spPr>
          <a:xfrm>
            <a:off x="7456208" y="381000"/>
            <a:ext cx="3591203" cy="3665219"/>
          </a:xfrm>
        </p:spPr>
        <p:txBody>
          <a:bodyPr>
            <a:normAutofit lnSpcReduction="10000"/>
          </a:bodyPr>
          <a:lstStyle/>
          <a:p>
            <a:r>
              <a:rPr lang="sr-Latn-CS" dirty="0" err="1"/>
              <a:t>Vreme</a:t>
            </a:r>
            <a:r>
              <a:rPr lang="sr-Latn-CS" dirty="0"/>
              <a:t> potrebno da se evaluira jedna pozicija je 454,562 </a:t>
            </a:r>
            <a:r>
              <a:rPr lang="sr-Latn-CS" dirty="0" err="1"/>
              <a:t>ns</a:t>
            </a:r>
            <a:endParaRPr lang="sr-Latn-CS" dirty="0"/>
          </a:p>
          <a:p>
            <a:r>
              <a:rPr lang="sr-Latn-CS" dirty="0" err="1"/>
              <a:t>Vreme</a:t>
            </a:r>
            <a:r>
              <a:rPr lang="sr-Latn-CS" dirty="0"/>
              <a:t> potrebno da se u softveru evaluira jedna pozicija </a:t>
            </a:r>
            <a:r>
              <a:rPr lang="sr-Latn-CS" dirty="0" err="1"/>
              <a:t>prosečno</a:t>
            </a:r>
            <a:r>
              <a:rPr lang="sr-Latn-CS" dirty="0"/>
              <a:t> iznosi 750ns, na osnovu sledećeg </a:t>
            </a:r>
            <a:r>
              <a:rPr lang="sr-Latn-CS" dirty="0" err="1"/>
              <a:t>dela</a:t>
            </a:r>
            <a:r>
              <a:rPr lang="sr-Latn-CS" dirty="0"/>
              <a:t> koda</a:t>
            </a:r>
            <a:endParaRPr lang="sr-Latn-RS" dirty="0"/>
          </a:p>
        </p:txBody>
      </p:sp>
      <p:pic>
        <p:nvPicPr>
          <p:cNvPr id="4" name="Picture 3">
            <a:extLst>
              <a:ext uri="{FF2B5EF4-FFF2-40B4-BE49-F238E27FC236}">
                <a16:creationId xmlns:a16="http://schemas.microsoft.com/office/drawing/2014/main" id="{754DAEE6-762B-4CCA-A47A-1F80ED967F0B}"/>
              </a:ext>
            </a:extLst>
          </p:cNvPr>
          <p:cNvPicPr>
            <a:picLocks noChangeAspect="1"/>
          </p:cNvPicPr>
          <p:nvPr/>
        </p:nvPicPr>
        <p:blipFill>
          <a:blip r:embed="rId2"/>
          <a:stretch>
            <a:fillRect/>
          </a:stretch>
        </p:blipFill>
        <p:spPr>
          <a:xfrm>
            <a:off x="426720" y="496443"/>
            <a:ext cx="7029488" cy="5988177"/>
          </a:xfrm>
          <a:prstGeom prst="rect">
            <a:avLst/>
          </a:prstGeom>
        </p:spPr>
      </p:pic>
      <p:pic>
        <p:nvPicPr>
          <p:cNvPr id="5" name="Picture 4">
            <a:extLst>
              <a:ext uri="{FF2B5EF4-FFF2-40B4-BE49-F238E27FC236}">
                <a16:creationId xmlns:a16="http://schemas.microsoft.com/office/drawing/2014/main" id="{1AD9948C-E12B-4DD7-842E-63EE03DB8F53}"/>
              </a:ext>
            </a:extLst>
          </p:cNvPr>
          <p:cNvPicPr>
            <a:picLocks noChangeAspect="1"/>
          </p:cNvPicPr>
          <p:nvPr/>
        </p:nvPicPr>
        <p:blipFill>
          <a:blip r:embed="rId3"/>
          <a:stretch>
            <a:fillRect/>
          </a:stretch>
        </p:blipFill>
        <p:spPr>
          <a:xfrm>
            <a:off x="7619112" y="4167000"/>
            <a:ext cx="3428299" cy="2317620"/>
          </a:xfrm>
          <a:prstGeom prst="rect">
            <a:avLst/>
          </a:prstGeom>
        </p:spPr>
      </p:pic>
    </p:spTree>
    <p:extLst>
      <p:ext uri="{BB962C8B-B14F-4D97-AF65-F5344CB8AC3E}">
        <p14:creationId xmlns:p14="http://schemas.microsoft.com/office/powerpoint/2010/main" val="3414019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48F3-BE3F-4F44-A775-DC6FA3966EF2}"/>
              </a:ext>
            </a:extLst>
          </p:cNvPr>
          <p:cNvSpPr>
            <a:spLocks noGrp="1"/>
          </p:cNvSpPr>
          <p:nvPr>
            <p:ph type="title"/>
          </p:nvPr>
        </p:nvSpPr>
        <p:spPr/>
        <p:txBody>
          <a:bodyPr/>
          <a:lstStyle/>
          <a:p>
            <a:r>
              <a:rPr lang="sr-Latn-CS" dirty="0"/>
              <a:t>analiza Performansi</a:t>
            </a:r>
            <a:endParaRPr lang="sr-Latn-RS" dirty="0"/>
          </a:p>
        </p:txBody>
      </p:sp>
      <p:sp>
        <p:nvSpPr>
          <p:cNvPr id="3" name="Content Placeholder 2">
            <a:extLst>
              <a:ext uri="{FF2B5EF4-FFF2-40B4-BE49-F238E27FC236}">
                <a16:creationId xmlns:a16="http://schemas.microsoft.com/office/drawing/2014/main" id="{C47B4AD5-C022-4E75-8036-DD869A1CDE43}"/>
              </a:ext>
            </a:extLst>
          </p:cNvPr>
          <p:cNvSpPr>
            <a:spLocks noGrp="1"/>
          </p:cNvSpPr>
          <p:nvPr>
            <p:ph idx="1"/>
          </p:nvPr>
        </p:nvSpPr>
        <p:spPr/>
        <p:txBody>
          <a:bodyPr/>
          <a:lstStyle/>
          <a:p>
            <a:r>
              <a:rPr lang="sr-Latn-CS" dirty="0"/>
              <a:t>Ubrzanje hardverske u odnosu na softversku implementaciju je 1,65 puta</a:t>
            </a:r>
          </a:p>
          <a:p>
            <a:r>
              <a:rPr lang="sr-Latn-CS" dirty="0"/>
              <a:t>Broj poziva funkcije </a:t>
            </a:r>
            <a:r>
              <a:rPr lang="sr-Latn-CS" dirty="0" err="1"/>
              <a:t>eval</a:t>
            </a:r>
            <a:r>
              <a:rPr lang="sr-Latn-CS" dirty="0"/>
              <a:t> </a:t>
            </a:r>
            <a:r>
              <a:rPr lang="sr-Latn-CS" dirty="0" err="1"/>
              <a:t>prosečno</a:t>
            </a:r>
            <a:r>
              <a:rPr lang="sr-Latn-CS" dirty="0"/>
              <a:t> iznosi 23000 puta po potezu na dubini 4</a:t>
            </a:r>
          </a:p>
          <a:p>
            <a:r>
              <a:rPr lang="sr-Latn-CS" dirty="0"/>
              <a:t>Na osnovu ovoga može se zaključiti da je ubrzanje po potezu oko 38000 puta</a:t>
            </a:r>
          </a:p>
          <a:p>
            <a:r>
              <a:rPr lang="sr-Latn-CS" dirty="0"/>
              <a:t>U koliko bi se povećala dubina pretrage bilo bi potrebno eksponencijalno više poziva funkcije </a:t>
            </a:r>
            <a:r>
              <a:rPr lang="sr-Latn-CS" dirty="0" err="1"/>
              <a:t>eval</a:t>
            </a:r>
            <a:r>
              <a:rPr lang="sr-Latn-CS" dirty="0"/>
              <a:t>, pri čemu bi se dobilo još veće hardversko ubrzanje</a:t>
            </a:r>
            <a:endParaRPr lang="sr-Latn-RS" dirty="0"/>
          </a:p>
        </p:txBody>
      </p:sp>
    </p:spTree>
    <p:extLst>
      <p:ext uri="{BB962C8B-B14F-4D97-AF65-F5344CB8AC3E}">
        <p14:creationId xmlns:p14="http://schemas.microsoft.com/office/powerpoint/2010/main" val="461864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3F46-5F1E-46BB-B28D-B9B78F0E1844}"/>
              </a:ext>
            </a:extLst>
          </p:cNvPr>
          <p:cNvSpPr>
            <a:spLocks noGrp="1"/>
          </p:cNvSpPr>
          <p:nvPr>
            <p:ph type="title"/>
          </p:nvPr>
        </p:nvSpPr>
        <p:spPr>
          <a:xfrm>
            <a:off x="3191193" y="2653058"/>
            <a:ext cx="6112827" cy="1478570"/>
          </a:xfrm>
        </p:spPr>
        <p:txBody>
          <a:bodyPr/>
          <a:lstStyle/>
          <a:p>
            <a:r>
              <a:rPr lang="sr-Latn-CS" dirty="0"/>
              <a:t>Funkcionalna Verifikacija</a:t>
            </a:r>
            <a:endParaRPr lang="sr-Latn-RS" dirty="0"/>
          </a:p>
        </p:txBody>
      </p:sp>
    </p:spTree>
    <p:extLst>
      <p:ext uri="{BB962C8B-B14F-4D97-AF65-F5344CB8AC3E}">
        <p14:creationId xmlns:p14="http://schemas.microsoft.com/office/powerpoint/2010/main" val="2870311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9256-C7E4-4C2F-BEEA-E1A9A3ABB74A}"/>
              </a:ext>
            </a:extLst>
          </p:cNvPr>
          <p:cNvSpPr>
            <a:spLocks noGrp="1"/>
          </p:cNvSpPr>
          <p:nvPr>
            <p:ph type="title"/>
          </p:nvPr>
        </p:nvSpPr>
        <p:spPr/>
        <p:txBody>
          <a:bodyPr/>
          <a:lstStyle/>
          <a:p>
            <a:r>
              <a:rPr lang="sr-Latn-CS" dirty="0"/>
              <a:t>Funkcionalna Verifikacija</a:t>
            </a:r>
            <a:endParaRPr lang="sr-Latn-RS" dirty="0"/>
          </a:p>
        </p:txBody>
      </p:sp>
      <p:sp>
        <p:nvSpPr>
          <p:cNvPr id="3" name="Content Placeholder 2">
            <a:extLst>
              <a:ext uri="{FF2B5EF4-FFF2-40B4-BE49-F238E27FC236}">
                <a16:creationId xmlns:a16="http://schemas.microsoft.com/office/drawing/2014/main" id="{81911B9F-D6B8-46F1-A5D6-620DD5827EE3}"/>
              </a:ext>
            </a:extLst>
          </p:cNvPr>
          <p:cNvSpPr>
            <a:spLocks noGrp="1"/>
          </p:cNvSpPr>
          <p:nvPr>
            <p:ph idx="1"/>
          </p:nvPr>
        </p:nvSpPr>
        <p:spPr>
          <a:xfrm>
            <a:off x="1141413" y="2097088"/>
            <a:ext cx="9244648" cy="2177733"/>
          </a:xfrm>
        </p:spPr>
        <p:txBody>
          <a:bodyPr>
            <a:normAutofit/>
          </a:bodyPr>
          <a:lstStyle/>
          <a:p>
            <a:r>
              <a:rPr lang="sr-Latn-CS" dirty="0"/>
              <a:t>Verifikaciono okruženje dobijeno korišćenjem UVM metodologije</a:t>
            </a:r>
          </a:p>
          <a:p>
            <a:r>
              <a:rPr lang="sr-Latn-CS" dirty="0"/>
              <a:t>Sastoji se od generisanja ulaznih pozicija za modul i </a:t>
            </a:r>
            <a:r>
              <a:rPr lang="sr-Latn-CS" dirty="0" err="1"/>
              <a:t>provere</a:t>
            </a:r>
            <a:r>
              <a:rPr lang="sr-Latn-CS" dirty="0"/>
              <a:t> dobijenih rezultata</a:t>
            </a:r>
          </a:p>
          <a:p>
            <a:r>
              <a:rPr lang="sr-Latn-CS" dirty="0"/>
              <a:t>Zasnovana na principu referentnog modela</a:t>
            </a:r>
          </a:p>
          <a:p>
            <a:endParaRPr lang="sr-Latn-RS" dirty="0"/>
          </a:p>
        </p:txBody>
      </p:sp>
      <p:pic>
        <p:nvPicPr>
          <p:cNvPr id="4" name="Picture 3">
            <a:extLst>
              <a:ext uri="{FF2B5EF4-FFF2-40B4-BE49-F238E27FC236}">
                <a16:creationId xmlns:a16="http://schemas.microsoft.com/office/drawing/2014/main" id="{BFC7EB18-918C-4CB8-B797-47666300AD2E}"/>
              </a:ext>
            </a:extLst>
          </p:cNvPr>
          <p:cNvPicPr>
            <a:picLocks noChangeAspect="1"/>
          </p:cNvPicPr>
          <p:nvPr/>
        </p:nvPicPr>
        <p:blipFill>
          <a:blip r:embed="rId2"/>
          <a:stretch>
            <a:fillRect/>
          </a:stretch>
        </p:blipFill>
        <p:spPr>
          <a:xfrm>
            <a:off x="3223259" y="4427220"/>
            <a:ext cx="5282343" cy="2167981"/>
          </a:xfrm>
          <a:prstGeom prst="rect">
            <a:avLst/>
          </a:prstGeom>
        </p:spPr>
      </p:pic>
    </p:spTree>
    <p:extLst>
      <p:ext uri="{BB962C8B-B14F-4D97-AF65-F5344CB8AC3E}">
        <p14:creationId xmlns:p14="http://schemas.microsoft.com/office/powerpoint/2010/main" val="2190753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14" name="Round Diagonal Corner Rectangle 9">
            <a:extLst>
              <a:ext uri="{FF2B5EF4-FFF2-40B4-BE49-F238E27FC236}">
                <a16:creationId xmlns:a16="http://schemas.microsoft.com/office/drawing/2014/main" id="{14436AD2-BD0F-4545-B2E9-06007B35B8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66F69E6-FE5E-4111-B87B-A0CB0237C715}"/>
              </a:ext>
            </a:extLst>
          </p:cNvPr>
          <p:cNvPicPr>
            <a:picLocks noChangeAspect="1"/>
          </p:cNvPicPr>
          <p:nvPr/>
        </p:nvPicPr>
        <p:blipFill>
          <a:blip r:embed="rId3"/>
          <a:stretch>
            <a:fillRect/>
          </a:stretch>
        </p:blipFill>
        <p:spPr>
          <a:xfrm>
            <a:off x="895322" y="1897380"/>
            <a:ext cx="5093632" cy="2814231"/>
          </a:xfrm>
          <a:prstGeom prst="rect">
            <a:avLst/>
          </a:prstGeom>
        </p:spPr>
      </p:pic>
      <p:sp>
        <p:nvSpPr>
          <p:cNvPr id="2" name="Title 1">
            <a:extLst>
              <a:ext uri="{FF2B5EF4-FFF2-40B4-BE49-F238E27FC236}">
                <a16:creationId xmlns:a16="http://schemas.microsoft.com/office/drawing/2014/main" id="{18F9950E-A98B-43F9-A75F-A460A2ABEC00}"/>
              </a:ext>
            </a:extLst>
          </p:cNvPr>
          <p:cNvSpPr>
            <a:spLocks noGrp="1"/>
          </p:cNvSpPr>
          <p:nvPr>
            <p:ph type="title"/>
          </p:nvPr>
        </p:nvSpPr>
        <p:spPr>
          <a:xfrm>
            <a:off x="6569957" y="603278"/>
            <a:ext cx="4747088" cy="1172182"/>
          </a:xfrm>
        </p:spPr>
        <p:txBody>
          <a:bodyPr>
            <a:normAutofit/>
          </a:bodyPr>
          <a:lstStyle/>
          <a:p>
            <a:r>
              <a:rPr lang="sr-Latn-CS" dirty="0"/>
              <a:t>Tipična struktura </a:t>
            </a:r>
            <a:r>
              <a:rPr lang="sr-Latn-CS" dirty="0" err="1"/>
              <a:t>uvm</a:t>
            </a:r>
            <a:r>
              <a:rPr lang="sr-Latn-CS" dirty="0"/>
              <a:t> </a:t>
            </a:r>
            <a:r>
              <a:rPr lang="sr-Latn-CS" dirty="0" err="1"/>
              <a:t>testbenča</a:t>
            </a:r>
            <a:endParaRPr lang="sr-Latn-RS" dirty="0"/>
          </a:p>
        </p:txBody>
      </p:sp>
      <p:sp>
        <p:nvSpPr>
          <p:cNvPr id="3" name="Content Placeholder 2">
            <a:extLst>
              <a:ext uri="{FF2B5EF4-FFF2-40B4-BE49-F238E27FC236}">
                <a16:creationId xmlns:a16="http://schemas.microsoft.com/office/drawing/2014/main" id="{6C40A8C7-38E3-46BA-A5D3-AF72879A18C2}"/>
              </a:ext>
            </a:extLst>
          </p:cNvPr>
          <p:cNvSpPr>
            <a:spLocks noGrp="1"/>
          </p:cNvSpPr>
          <p:nvPr>
            <p:ph idx="1"/>
          </p:nvPr>
        </p:nvSpPr>
        <p:spPr>
          <a:xfrm>
            <a:off x="6408421" y="1844040"/>
            <a:ext cx="5341620" cy="4678679"/>
          </a:xfrm>
        </p:spPr>
        <p:txBody>
          <a:bodyPr>
            <a:normAutofit fontScale="92500" lnSpcReduction="10000"/>
          </a:bodyPr>
          <a:lstStyle/>
          <a:p>
            <a:r>
              <a:rPr lang="sr-Latn-CS" dirty="0" err="1"/>
              <a:t>Sekvencer</a:t>
            </a:r>
            <a:r>
              <a:rPr lang="sr-Latn-CS" dirty="0"/>
              <a:t> – generiše ulazne signale na visokom </a:t>
            </a:r>
            <a:r>
              <a:rPr lang="sr-Latn-CS" dirty="0" err="1"/>
              <a:t>vivou</a:t>
            </a:r>
            <a:r>
              <a:rPr lang="sr-Latn-CS" dirty="0"/>
              <a:t> apstrakcije</a:t>
            </a:r>
          </a:p>
          <a:p>
            <a:r>
              <a:rPr lang="sr-Latn-CS" dirty="0"/>
              <a:t>Drajver – te signale prevodi na nizak nivo razumljiv hardveru</a:t>
            </a:r>
          </a:p>
          <a:p>
            <a:r>
              <a:rPr lang="sr-Latn-CS" dirty="0"/>
              <a:t>Monitor – nadgleda ulaze i izlaze projektovanog modula, podiže nivo apstrakcije i šalje </a:t>
            </a:r>
            <a:r>
              <a:rPr lang="sr-Latn-CS" dirty="0" err="1"/>
              <a:t>skorbordu</a:t>
            </a:r>
            <a:r>
              <a:rPr lang="sr-Latn-CS" dirty="0"/>
              <a:t> i monitoru</a:t>
            </a:r>
          </a:p>
          <a:p>
            <a:r>
              <a:rPr lang="sr-Latn-CS" dirty="0" err="1"/>
              <a:t>Skorbord</a:t>
            </a:r>
            <a:r>
              <a:rPr lang="sr-Latn-CS" dirty="0"/>
              <a:t> – upoređuje dobijene rezultate sa očekivanim</a:t>
            </a:r>
          </a:p>
          <a:p>
            <a:r>
              <a:rPr lang="sr-Latn-CS" dirty="0"/>
              <a:t>Monitor – </a:t>
            </a:r>
            <a:r>
              <a:rPr lang="sr-Latn-CS" dirty="0" err="1"/>
              <a:t>beleži</a:t>
            </a:r>
            <a:r>
              <a:rPr lang="sr-Latn-CS" dirty="0"/>
              <a:t> koji su sve slučajevi </a:t>
            </a:r>
            <a:r>
              <a:rPr lang="sr-Latn-CS" dirty="0" err="1"/>
              <a:t>provereni</a:t>
            </a:r>
            <a:endParaRPr lang="sr-Latn-RS" dirty="0"/>
          </a:p>
        </p:txBody>
      </p:sp>
    </p:spTree>
    <p:extLst>
      <p:ext uri="{BB962C8B-B14F-4D97-AF65-F5344CB8AC3E}">
        <p14:creationId xmlns:p14="http://schemas.microsoft.com/office/powerpoint/2010/main" val="3293263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EF11-653F-465E-A8A7-65149525B698}"/>
              </a:ext>
            </a:extLst>
          </p:cNvPr>
          <p:cNvSpPr>
            <a:spLocks noGrp="1"/>
          </p:cNvSpPr>
          <p:nvPr>
            <p:ph type="title"/>
          </p:nvPr>
        </p:nvSpPr>
        <p:spPr>
          <a:xfrm>
            <a:off x="1141413" y="618518"/>
            <a:ext cx="9905998" cy="714982"/>
          </a:xfrm>
        </p:spPr>
        <p:txBody>
          <a:bodyPr/>
          <a:lstStyle/>
          <a:p>
            <a:r>
              <a:rPr lang="sr-Latn-CS" dirty="0"/>
              <a:t>Klasa </a:t>
            </a:r>
            <a:r>
              <a:rPr lang="sr-Latn-CS" dirty="0" err="1"/>
              <a:t>eval_frame</a:t>
            </a:r>
            <a:endParaRPr lang="sr-Latn-RS" dirty="0"/>
          </a:p>
        </p:txBody>
      </p:sp>
      <p:sp>
        <p:nvSpPr>
          <p:cNvPr id="3" name="Content Placeholder 2">
            <a:extLst>
              <a:ext uri="{FF2B5EF4-FFF2-40B4-BE49-F238E27FC236}">
                <a16:creationId xmlns:a16="http://schemas.microsoft.com/office/drawing/2014/main" id="{8510828A-2A51-48AD-B6F2-D980404E1963}"/>
              </a:ext>
            </a:extLst>
          </p:cNvPr>
          <p:cNvSpPr>
            <a:spLocks noGrp="1"/>
          </p:cNvSpPr>
          <p:nvPr>
            <p:ph idx="1"/>
          </p:nvPr>
        </p:nvSpPr>
        <p:spPr>
          <a:xfrm>
            <a:off x="4259579" y="1737360"/>
            <a:ext cx="7597141" cy="4389120"/>
          </a:xfrm>
        </p:spPr>
        <p:txBody>
          <a:bodyPr>
            <a:normAutofit lnSpcReduction="10000"/>
          </a:bodyPr>
          <a:lstStyle/>
          <a:p>
            <a:r>
              <a:rPr lang="sr-Latn-CS" dirty="0"/>
              <a:t>Obuhvata signale transakcija i ograničenja njihovih </a:t>
            </a:r>
            <a:r>
              <a:rPr lang="sr-Latn-CS" dirty="0" err="1"/>
              <a:t>vrednosti</a:t>
            </a:r>
            <a:r>
              <a:rPr lang="sr-Latn-CS" dirty="0"/>
              <a:t>  </a:t>
            </a:r>
          </a:p>
          <a:p>
            <a:r>
              <a:rPr lang="sr-Latn-CS" dirty="0"/>
              <a:t>Nasleđuje baznu klasu </a:t>
            </a:r>
            <a:r>
              <a:rPr lang="sr-Latn-CS" dirty="0" err="1"/>
              <a:t>uvm_sequence_item</a:t>
            </a:r>
            <a:endParaRPr lang="sr-Latn-CS" dirty="0"/>
          </a:p>
          <a:p>
            <a:r>
              <a:rPr lang="sr-Latn-CS" dirty="0"/>
              <a:t>Signali koji čine transakciju opisuju poziciju i kontrolne signale</a:t>
            </a:r>
          </a:p>
          <a:p>
            <a:r>
              <a:rPr lang="sr-Latn-CS" dirty="0"/>
              <a:t>Polje </a:t>
            </a:r>
            <a:r>
              <a:rPr lang="sr-Latn-CS" dirty="0" err="1"/>
              <a:t>rand</a:t>
            </a:r>
            <a:r>
              <a:rPr lang="sr-Latn-CS" dirty="0"/>
              <a:t> označava da će se tim signalima </a:t>
            </a:r>
            <a:r>
              <a:rPr lang="sr-Latn-CS" dirty="0" err="1"/>
              <a:t>dodeliti</a:t>
            </a:r>
            <a:r>
              <a:rPr lang="sr-Latn-CS" dirty="0"/>
              <a:t> nasumična </a:t>
            </a:r>
            <a:r>
              <a:rPr lang="sr-Latn-CS" dirty="0" err="1"/>
              <a:t>vrednost</a:t>
            </a:r>
            <a:r>
              <a:rPr lang="sr-Latn-CS" dirty="0"/>
              <a:t> pri pozivu funkcije </a:t>
            </a:r>
            <a:r>
              <a:rPr lang="sr-Latn-CS" dirty="0" err="1"/>
              <a:t>randomize</a:t>
            </a:r>
            <a:r>
              <a:rPr lang="sr-Latn-CS" dirty="0"/>
              <a:t>.</a:t>
            </a:r>
          </a:p>
          <a:p>
            <a:r>
              <a:rPr lang="sr-Latn-CS" dirty="0"/>
              <a:t>Polja </a:t>
            </a:r>
            <a:r>
              <a:rPr lang="sr-Latn-CS" dirty="0" err="1"/>
              <a:t>color_in</a:t>
            </a:r>
            <a:r>
              <a:rPr lang="sr-Latn-CS" dirty="0"/>
              <a:t> i </a:t>
            </a:r>
            <a:r>
              <a:rPr lang="sr-Latn-CS" dirty="0" err="1"/>
              <a:t>piece_in</a:t>
            </a:r>
            <a:r>
              <a:rPr lang="sr-Latn-CS" dirty="0"/>
              <a:t> dobijaju nasumične </a:t>
            </a:r>
            <a:r>
              <a:rPr lang="sr-Latn-CS" dirty="0" err="1"/>
              <a:t>vrednosti</a:t>
            </a:r>
            <a:r>
              <a:rPr lang="sr-Latn-CS" dirty="0"/>
              <a:t> neposredno posle </a:t>
            </a:r>
            <a:r>
              <a:rPr lang="sr-Latn-CS" dirty="0" err="1"/>
              <a:t>randomizacije</a:t>
            </a:r>
            <a:r>
              <a:rPr lang="sr-Latn-CS" dirty="0"/>
              <a:t> ostalih </a:t>
            </a:r>
            <a:r>
              <a:rPr lang="sr-Latn-CS" dirty="0" err="1"/>
              <a:t>promenjivih</a:t>
            </a:r>
            <a:endParaRPr lang="sr-Latn-CS" dirty="0"/>
          </a:p>
        </p:txBody>
      </p:sp>
      <p:pic>
        <p:nvPicPr>
          <p:cNvPr id="5" name="Picture 4">
            <a:extLst>
              <a:ext uri="{FF2B5EF4-FFF2-40B4-BE49-F238E27FC236}">
                <a16:creationId xmlns:a16="http://schemas.microsoft.com/office/drawing/2014/main" id="{235C3D38-FC58-44ED-8CEB-FF05ACF9CD80}"/>
              </a:ext>
            </a:extLst>
          </p:cNvPr>
          <p:cNvPicPr>
            <a:picLocks noChangeAspect="1"/>
          </p:cNvPicPr>
          <p:nvPr/>
        </p:nvPicPr>
        <p:blipFill>
          <a:blip r:embed="rId2"/>
          <a:stretch>
            <a:fillRect/>
          </a:stretch>
        </p:blipFill>
        <p:spPr>
          <a:xfrm>
            <a:off x="306322" y="1958338"/>
            <a:ext cx="3669731" cy="3048001"/>
          </a:xfrm>
          <a:prstGeom prst="rect">
            <a:avLst/>
          </a:prstGeom>
        </p:spPr>
      </p:pic>
    </p:spTree>
    <p:extLst>
      <p:ext uri="{BB962C8B-B14F-4D97-AF65-F5344CB8AC3E}">
        <p14:creationId xmlns:p14="http://schemas.microsoft.com/office/powerpoint/2010/main" val="226648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6A984-B84E-475C-AA27-EB23D66FC72C}"/>
              </a:ext>
            </a:extLst>
          </p:cNvPr>
          <p:cNvSpPr>
            <a:spLocks noGrp="1"/>
          </p:cNvSpPr>
          <p:nvPr>
            <p:ph type="title"/>
          </p:nvPr>
        </p:nvSpPr>
        <p:spPr/>
        <p:txBody>
          <a:bodyPr/>
          <a:lstStyle/>
          <a:p>
            <a:r>
              <a:rPr lang="sr-Latn-CS" dirty="0"/>
              <a:t>ograničenja</a:t>
            </a:r>
            <a:endParaRPr lang="sr-Latn-RS" dirty="0"/>
          </a:p>
        </p:txBody>
      </p:sp>
      <p:pic>
        <p:nvPicPr>
          <p:cNvPr id="5" name="Picture 4">
            <a:extLst>
              <a:ext uri="{FF2B5EF4-FFF2-40B4-BE49-F238E27FC236}">
                <a16:creationId xmlns:a16="http://schemas.microsoft.com/office/drawing/2014/main" id="{42B90CF3-C935-4CF8-8B4E-6E8522758CC3}"/>
              </a:ext>
            </a:extLst>
          </p:cNvPr>
          <p:cNvPicPr>
            <a:picLocks noChangeAspect="1"/>
          </p:cNvPicPr>
          <p:nvPr/>
        </p:nvPicPr>
        <p:blipFill>
          <a:blip r:embed="rId2"/>
          <a:stretch>
            <a:fillRect/>
          </a:stretch>
        </p:blipFill>
        <p:spPr>
          <a:xfrm>
            <a:off x="5897881" y="0"/>
            <a:ext cx="6294120" cy="6850834"/>
          </a:xfrm>
          <a:prstGeom prst="rect">
            <a:avLst/>
          </a:prstGeom>
        </p:spPr>
      </p:pic>
      <p:sp>
        <p:nvSpPr>
          <p:cNvPr id="6" name="Content Placeholder 2">
            <a:extLst>
              <a:ext uri="{FF2B5EF4-FFF2-40B4-BE49-F238E27FC236}">
                <a16:creationId xmlns:a16="http://schemas.microsoft.com/office/drawing/2014/main" id="{64EF1C43-6CA0-4DB8-9819-93A1F232BB4A}"/>
              </a:ext>
            </a:extLst>
          </p:cNvPr>
          <p:cNvSpPr>
            <a:spLocks noGrp="1"/>
          </p:cNvSpPr>
          <p:nvPr>
            <p:ph idx="1"/>
          </p:nvPr>
        </p:nvSpPr>
        <p:spPr>
          <a:xfrm>
            <a:off x="845820" y="1813560"/>
            <a:ext cx="5135880" cy="4297679"/>
          </a:xfrm>
        </p:spPr>
        <p:txBody>
          <a:bodyPr>
            <a:normAutofit/>
          </a:bodyPr>
          <a:lstStyle/>
          <a:p>
            <a:r>
              <a:rPr lang="sr-Latn-CS" dirty="0"/>
              <a:t>Beli </a:t>
            </a:r>
            <a:r>
              <a:rPr lang="sr-Latn-CS" dirty="0" err="1"/>
              <a:t>pešaci</a:t>
            </a:r>
            <a:r>
              <a:rPr lang="sr-Latn-CS" dirty="0"/>
              <a:t> nikad nisu na osmom, odnosno crni na prvom redu</a:t>
            </a:r>
          </a:p>
          <a:p>
            <a:r>
              <a:rPr lang="sr-Latn-CS" dirty="0"/>
              <a:t>Broj </a:t>
            </a:r>
            <a:r>
              <a:rPr lang="sr-Latn-CS" dirty="0" err="1"/>
              <a:t>pešaka</a:t>
            </a:r>
            <a:r>
              <a:rPr lang="sr-Latn-CS" dirty="0"/>
              <a:t> ne može biti veći od osam</a:t>
            </a:r>
          </a:p>
          <a:p>
            <a:r>
              <a:rPr lang="sr-Latn-CS" dirty="0"/>
              <a:t>Mora da postoji jedan kralj na obe strane</a:t>
            </a:r>
          </a:p>
          <a:p>
            <a:r>
              <a:rPr lang="sr-Latn-CS" dirty="0"/>
              <a:t>Zbir broja promovisanih figura i preostalih </a:t>
            </a:r>
            <a:r>
              <a:rPr lang="sr-Latn-CS" dirty="0" err="1"/>
              <a:t>pešaka</a:t>
            </a:r>
            <a:r>
              <a:rPr lang="sr-Latn-CS" dirty="0"/>
              <a:t> je manji ili jednak sa osam</a:t>
            </a:r>
            <a:endParaRPr lang="sr-Latn-RS" dirty="0"/>
          </a:p>
        </p:txBody>
      </p:sp>
    </p:spTree>
    <p:extLst>
      <p:ext uri="{BB962C8B-B14F-4D97-AF65-F5344CB8AC3E}">
        <p14:creationId xmlns:p14="http://schemas.microsoft.com/office/powerpoint/2010/main" val="3413074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Rezultat slika za claude shannon chess">
            <a:extLst>
              <a:ext uri="{FF2B5EF4-FFF2-40B4-BE49-F238E27FC236}">
                <a16:creationId xmlns:a16="http://schemas.microsoft.com/office/drawing/2014/main" id="{B259A89D-0B65-49D9-967E-6D07C2408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2271" y="1285856"/>
            <a:ext cx="2057400" cy="2905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F5404E4-D7DE-4277-ADE4-343CA597D4DC}"/>
              </a:ext>
            </a:extLst>
          </p:cNvPr>
          <p:cNvSpPr>
            <a:spLocks noGrp="1"/>
          </p:cNvSpPr>
          <p:nvPr>
            <p:ph type="title"/>
          </p:nvPr>
        </p:nvSpPr>
        <p:spPr>
          <a:xfrm>
            <a:off x="1547427" y="264876"/>
            <a:ext cx="9093968" cy="1478570"/>
          </a:xfrm>
        </p:spPr>
        <p:txBody>
          <a:bodyPr/>
          <a:lstStyle/>
          <a:p>
            <a:r>
              <a:rPr lang="sr-Latn-CS" dirty="0"/>
              <a:t>Može li računar </a:t>
            </a:r>
            <a:r>
              <a:rPr lang="sr-Latn-CS" dirty="0" err="1"/>
              <a:t>pobediti</a:t>
            </a:r>
            <a:r>
              <a:rPr lang="sr-Latn-CS" dirty="0"/>
              <a:t> </a:t>
            </a:r>
            <a:r>
              <a:rPr lang="sr-Latn-CS" dirty="0" err="1"/>
              <a:t>čoveka</a:t>
            </a:r>
            <a:r>
              <a:rPr lang="sr-Latn-CS" dirty="0"/>
              <a:t> u šahu?</a:t>
            </a:r>
            <a:endParaRPr lang="sr-Latn-RS" dirty="0"/>
          </a:p>
        </p:txBody>
      </p:sp>
      <p:sp>
        <p:nvSpPr>
          <p:cNvPr id="4" name="Content Placeholder 3">
            <a:extLst>
              <a:ext uri="{FF2B5EF4-FFF2-40B4-BE49-F238E27FC236}">
                <a16:creationId xmlns:a16="http://schemas.microsoft.com/office/drawing/2014/main" id="{1940EE01-D91E-4D51-AFE5-88CF16C9E4E6}"/>
              </a:ext>
            </a:extLst>
          </p:cNvPr>
          <p:cNvSpPr>
            <a:spLocks noGrp="1"/>
          </p:cNvSpPr>
          <p:nvPr>
            <p:ph idx="1"/>
          </p:nvPr>
        </p:nvSpPr>
        <p:spPr>
          <a:xfrm>
            <a:off x="846053" y="1644316"/>
            <a:ext cx="8260685" cy="4106780"/>
          </a:xfrm>
        </p:spPr>
        <p:txBody>
          <a:bodyPr>
            <a:normAutofit lnSpcReduction="10000"/>
          </a:bodyPr>
          <a:lstStyle/>
          <a:p>
            <a:r>
              <a:rPr lang="sr-Latn-CS" dirty="0"/>
              <a:t>1950. - Klod </a:t>
            </a:r>
            <a:r>
              <a:rPr lang="sr-Latn-CS" dirty="0" err="1"/>
              <a:t>Šenon</a:t>
            </a:r>
            <a:r>
              <a:rPr lang="sr-Latn-CS" dirty="0"/>
              <a:t> (</a:t>
            </a:r>
            <a:r>
              <a:rPr lang="sr-Latn-CS" dirty="0" err="1"/>
              <a:t>Claude</a:t>
            </a:r>
            <a:r>
              <a:rPr lang="sr-Latn-CS" dirty="0"/>
              <a:t> </a:t>
            </a:r>
            <a:r>
              <a:rPr lang="sr-Latn-CS" dirty="0" err="1"/>
              <a:t>Shannon</a:t>
            </a:r>
            <a:r>
              <a:rPr lang="sr-Latn-CS" dirty="0"/>
              <a:t>) objavljuje prvi rad koji se bavi problemom šaha na računarima</a:t>
            </a:r>
          </a:p>
          <a:p>
            <a:r>
              <a:rPr lang="sr-Latn-CS" dirty="0"/>
              <a:t>1951. - Alan </a:t>
            </a:r>
            <a:r>
              <a:rPr lang="sr-Latn-CS" dirty="0" err="1"/>
              <a:t>Turing</a:t>
            </a:r>
            <a:r>
              <a:rPr lang="sr-Latn-CS" dirty="0"/>
              <a:t> godine objavljuje algoritam za igranje šaha</a:t>
            </a:r>
          </a:p>
          <a:p>
            <a:r>
              <a:rPr lang="sr-Latn-CS" dirty="0"/>
              <a:t>1952. - Prvi program za nalaženje mata u dva poteza</a:t>
            </a:r>
          </a:p>
          <a:p>
            <a:r>
              <a:rPr lang="en-US" dirty="0"/>
              <a:t>1956 </a:t>
            </a:r>
            <a:r>
              <a:rPr lang="sr-Latn-CS" dirty="0"/>
              <a:t>- Otkrivanje alfa-beta pretrage</a:t>
            </a:r>
          </a:p>
          <a:p>
            <a:r>
              <a:rPr lang="sr-Latn-CS" dirty="0"/>
              <a:t>1957. Prvi potpuno automatizovani program za šah</a:t>
            </a:r>
          </a:p>
          <a:p>
            <a:r>
              <a:rPr lang="sr-Latn-CS" dirty="0"/>
              <a:t>1997. Šahovski program </a:t>
            </a:r>
            <a:r>
              <a:rPr lang="sr-Latn-CS" dirty="0" err="1"/>
              <a:t>Deep</a:t>
            </a:r>
            <a:r>
              <a:rPr lang="sr-Latn-CS" dirty="0"/>
              <a:t> </a:t>
            </a:r>
            <a:r>
              <a:rPr lang="sr-Latn-CS" dirty="0" err="1"/>
              <a:t>Blue</a:t>
            </a:r>
            <a:r>
              <a:rPr lang="sr-Latn-CS" dirty="0"/>
              <a:t> pobeđuje aktuelnog prvaka </a:t>
            </a:r>
            <a:r>
              <a:rPr lang="sr-Latn-CS" dirty="0" err="1"/>
              <a:t>sveta</a:t>
            </a:r>
            <a:r>
              <a:rPr lang="sr-Latn-CS" dirty="0"/>
              <a:t> Gari </a:t>
            </a:r>
            <a:r>
              <a:rPr lang="sr-Latn-CS" dirty="0" err="1"/>
              <a:t>Kasparova</a:t>
            </a:r>
            <a:endParaRPr lang="sr-Latn-CS" dirty="0"/>
          </a:p>
          <a:p>
            <a:endParaRPr lang="sr-Latn-RS" dirty="0"/>
          </a:p>
        </p:txBody>
      </p:sp>
      <p:pic>
        <p:nvPicPr>
          <p:cNvPr id="2050" name="Picture 2" descr="Rezultat slika za alan turing">
            <a:extLst>
              <a:ext uri="{FF2B5EF4-FFF2-40B4-BE49-F238E27FC236}">
                <a16:creationId xmlns:a16="http://schemas.microsoft.com/office/drawing/2014/main" id="{D413F36A-7040-40DE-BDAA-95F25B897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9673" y="4190981"/>
            <a:ext cx="1989997" cy="2543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82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fade">
                                      <p:cBhvr>
                                        <p:cTn id="7" dur="1000"/>
                                        <p:tgtEl>
                                          <p:spTgt spid="2058"/>
                                        </p:tgtEl>
                                      </p:cBhvr>
                                    </p:animEffect>
                                    <p:anim calcmode="lin" valueType="num">
                                      <p:cBhvr>
                                        <p:cTn id="8" dur="1000" fill="hold"/>
                                        <p:tgtEl>
                                          <p:spTgt spid="2058"/>
                                        </p:tgtEl>
                                        <p:attrNameLst>
                                          <p:attrName>ppt_x</p:attrName>
                                        </p:attrNameLst>
                                      </p:cBhvr>
                                      <p:tavLst>
                                        <p:tav tm="0">
                                          <p:val>
                                            <p:strVal val="#ppt_x"/>
                                          </p:val>
                                        </p:tav>
                                        <p:tav tm="100000">
                                          <p:val>
                                            <p:strVal val="#ppt_x"/>
                                          </p:val>
                                        </p:tav>
                                      </p:tavLst>
                                    </p:anim>
                                    <p:anim calcmode="lin" valueType="num">
                                      <p:cBhvr>
                                        <p:cTn id="9" dur="1000" fill="hold"/>
                                        <p:tgtEl>
                                          <p:spTgt spid="205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barn(inVertical)">
                                      <p:cBhvr>
                                        <p:cTn id="1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1622C-D05F-4498-99D2-9F2E27D34DCC}"/>
              </a:ext>
            </a:extLst>
          </p:cNvPr>
          <p:cNvSpPr>
            <a:spLocks noGrp="1"/>
          </p:cNvSpPr>
          <p:nvPr>
            <p:ph type="title"/>
          </p:nvPr>
        </p:nvSpPr>
        <p:spPr/>
        <p:txBody>
          <a:bodyPr/>
          <a:lstStyle/>
          <a:p>
            <a:r>
              <a:rPr lang="sr-Latn-CS" dirty="0" err="1"/>
              <a:t>Sekvencer</a:t>
            </a:r>
            <a:r>
              <a:rPr lang="sr-Latn-CS" dirty="0"/>
              <a:t> i drajver</a:t>
            </a:r>
            <a:endParaRPr lang="sr-Latn-RS" dirty="0"/>
          </a:p>
        </p:txBody>
      </p:sp>
      <p:sp>
        <p:nvSpPr>
          <p:cNvPr id="3" name="Content Placeholder 2">
            <a:extLst>
              <a:ext uri="{FF2B5EF4-FFF2-40B4-BE49-F238E27FC236}">
                <a16:creationId xmlns:a16="http://schemas.microsoft.com/office/drawing/2014/main" id="{0D579106-7EDB-45CD-AF60-FB13B5080FB3}"/>
              </a:ext>
            </a:extLst>
          </p:cNvPr>
          <p:cNvSpPr>
            <a:spLocks noGrp="1"/>
          </p:cNvSpPr>
          <p:nvPr>
            <p:ph idx="1"/>
          </p:nvPr>
        </p:nvSpPr>
        <p:spPr/>
        <p:txBody>
          <a:bodyPr/>
          <a:lstStyle/>
          <a:p>
            <a:r>
              <a:rPr lang="sr-Latn-CS" dirty="0"/>
              <a:t>Klasa </a:t>
            </a:r>
            <a:r>
              <a:rPr lang="sr-Latn-CS" dirty="0" err="1"/>
              <a:t>sekver</a:t>
            </a:r>
            <a:r>
              <a:rPr lang="sr-Latn-CS" dirty="0"/>
              <a:t> je generiše sekvence i nasleđuje baznu </a:t>
            </a:r>
            <a:r>
              <a:rPr lang="sr-Latn-CS" dirty="0" err="1"/>
              <a:t>klazu</a:t>
            </a:r>
            <a:r>
              <a:rPr lang="sr-Latn-CS" dirty="0"/>
              <a:t> </a:t>
            </a:r>
            <a:r>
              <a:rPr lang="sr-Latn-CS" dirty="0" err="1"/>
              <a:t>uvm_sequencer</a:t>
            </a:r>
            <a:endParaRPr lang="sr-Latn-CS" dirty="0"/>
          </a:p>
          <a:p>
            <a:r>
              <a:rPr lang="sr-Latn-CS" dirty="0"/>
              <a:t>Drajver i </a:t>
            </a:r>
            <a:r>
              <a:rPr lang="sr-Latn-CS" dirty="0" err="1"/>
              <a:t>sekvencer</a:t>
            </a:r>
            <a:r>
              <a:rPr lang="sr-Latn-CS" dirty="0"/>
              <a:t> su povezani </a:t>
            </a:r>
            <a:r>
              <a:rPr lang="sr-Latn-CS" dirty="0" err="1"/>
              <a:t>preko</a:t>
            </a:r>
            <a:r>
              <a:rPr lang="sr-Latn-CS" dirty="0"/>
              <a:t> TLM (</a:t>
            </a:r>
            <a:r>
              <a:rPr lang="sr-Latn-CS" dirty="0" err="1"/>
              <a:t>transaction</a:t>
            </a:r>
            <a:r>
              <a:rPr lang="sr-Latn-CS" dirty="0"/>
              <a:t> </a:t>
            </a:r>
            <a:r>
              <a:rPr lang="sr-Latn-CS" dirty="0" err="1"/>
              <a:t>level</a:t>
            </a:r>
            <a:r>
              <a:rPr lang="sr-Latn-CS" dirty="0"/>
              <a:t> </a:t>
            </a:r>
            <a:r>
              <a:rPr lang="sr-Latn-CS" dirty="0" err="1"/>
              <a:t>modeling</a:t>
            </a:r>
            <a:r>
              <a:rPr lang="sr-Latn-CS" dirty="0"/>
              <a:t>) porta</a:t>
            </a:r>
          </a:p>
          <a:p>
            <a:r>
              <a:rPr lang="sr-Latn-CS" dirty="0"/>
              <a:t>Drajver čeka u beskonačnoj petlji da dobije transakciju, nakon čega pakuje informacije o poziciji pogodne za hardver i šalje stimulus IP bloku</a:t>
            </a:r>
          </a:p>
          <a:p>
            <a:r>
              <a:rPr lang="sr-Latn-CS" dirty="0"/>
              <a:t>Nakon ovoga čeka kraj evaluacije i završava rukovanje sa </a:t>
            </a:r>
            <a:r>
              <a:rPr lang="sr-Latn-CS" dirty="0" err="1"/>
              <a:t>sekvencerom</a:t>
            </a:r>
            <a:endParaRPr lang="sr-Latn-CS" dirty="0"/>
          </a:p>
          <a:p>
            <a:endParaRPr lang="sr-Latn-CS" dirty="0"/>
          </a:p>
          <a:p>
            <a:endParaRPr lang="sr-Latn-RS" dirty="0"/>
          </a:p>
        </p:txBody>
      </p:sp>
    </p:spTree>
    <p:extLst>
      <p:ext uri="{BB962C8B-B14F-4D97-AF65-F5344CB8AC3E}">
        <p14:creationId xmlns:p14="http://schemas.microsoft.com/office/powerpoint/2010/main" val="2118465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5AC82-D30C-426C-8D71-AE1D6B9725B8}"/>
              </a:ext>
            </a:extLst>
          </p:cNvPr>
          <p:cNvSpPr>
            <a:spLocks noGrp="1"/>
          </p:cNvSpPr>
          <p:nvPr>
            <p:ph type="title"/>
          </p:nvPr>
        </p:nvSpPr>
        <p:spPr/>
        <p:txBody>
          <a:bodyPr/>
          <a:lstStyle/>
          <a:p>
            <a:r>
              <a:rPr lang="sr-Latn-CS" dirty="0"/>
              <a:t>Monitor</a:t>
            </a:r>
            <a:endParaRPr lang="sr-Latn-RS" dirty="0"/>
          </a:p>
        </p:txBody>
      </p:sp>
      <p:sp>
        <p:nvSpPr>
          <p:cNvPr id="3" name="Content Placeholder 2">
            <a:extLst>
              <a:ext uri="{FF2B5EF4-FFF2-40B4-BE49-F238E27FC236}">
                <a16:creationId xmlns:a16="http://schemas.microsoft.com/office/drawing/2014/main" id="{8B42E7CB-1170-4453-B5E2-A9BC4E66E991}"/>
              </a:ext>
            </a:extLst>
          </p:cNvPr>
          <p:cNvSpPr>
            <a:spLocks noGrp="1"/>
          </p:cNvSpPr>
          <p:nvPr>
            <p:ph idx="1"/>
          </p:nvPr>
        </p:nvSpPr>
        <p:spPr/>
        <p:txBody>
          <a:bodyPr>
            <a:normAutofit fontScale="92500"/>
          </a:bodyPr>
          <a:lstStyle/>
          <a:p>
            <a:r>
              <a:rPr lang="sr-Latn-CS" dirty="0" err="1"/>
              <a:t>Nasledjuje</a:t>
            </a:r>
            <a:r>
              <a:rPr lang="sr-Latn-CS" dirty="0"/>
              <a:t> baznu klasu </a:t>
            </a:r>
            <a:r>
              <a:rPr lang="sr-Latn-CS" dirty="0" err="1"/>
              <a:t>uvm_monitor</a:t>
            </a:r>
            <a:endParaRPr lang="sr-Latn-CS" dirty="0"/>
          </a:p>
          <a:p>
            <a:r>
              <a:rPr lang="sr-Latn-CS" dirty="0"/>
              <a:t>Nadgleda signale koji se šalju IP bloku i šalje ulaznu poziciju i evaluirani rezultat </a:t>
            </a:r>
            <a:r>
              <a:rPr lang="sr-Latn-CS" dirty="0" err="1"/>
              <a:t>skorbordu</a:t>
            </a:r>
            <a:r>
              <a:rPr lang="sr-Latn-CS" dirty="0"/>
              <a:t> na dalju </a:t>
            </a:r>
            <a:r>
              <a:rPr lang="sr-Latn-CS" dirty="0" err="1"/>
              <a:t>proveru</a:t>
            </a:r>
            <a:endParaRPr lang="sr-Latn-CS" dirty="0"/>
          </a:p>
          <a:p>
            <a:r>
              <a:rPr lang="sr-Latn-CS" dirty="0"/>
              <a:t>Ovo je urađeno korišćenjem dva paralelna procesa za upis u memoriju i start signal u </a:t>
            </a:r>
            <a:r>
              <a:rPr lang="sr-Latn-CS" dirty="0" err="1"/>
              <a:t>tasku</a:t>
            </a:r>
            <a:r>
              <a:rPr lang="sr-Latn-CS" dirty="0"/>
              <a:t> </a:t>
            </a:r>
            <a:r>
              <a:rPr lang="sr-Latn-CS" dirty="0" err="1"/>
              <a:t>collect_input</a:t>
            </a:r>
            <a:r>
              <a:rPr lang="sr-Latn-CS" dirty="0"/>
              <a:t> i procesom </a:t>
            </a:r>
            <a:r>
              <a:rPr lang="sr-Latn-CS" dirty="0" err="1"/>
              <a:t>collect</a:t>
            </a:r>
            <a:r>
              <a:rPr lang="sr-Latn-CS" dirty="0"/>
              <a:t> </a:t>
            </a:r>
            <a:r>
              <a:rPr lang="sr-Latn-CS" dirty="0" err="1"/>
              <a:t>result</a:t>
            </a:r>
            <a:r>
              <a:rPr lang="sr-Latn-CS" dirty="0"/>
              <a:t> koji čeka završetak evaluacije</a:t>
            </a:r>
          </a:p>
          <a:p>
            <a:r>
              <a:rPr lang="sr-Latn-CS" dirty="0"/>
              <a:t>Po dobijanju rezultata funkcijom </a:t>
            </a:r>
            <a:r>
              <a:rPr lang="sr-Latn-CS" dirty="0" err="1"/>
              <a:t>write</a:t>
            </a:r>
            <a:r>
              <a:rPr lang="sr-Latn-CS" dirty="0"/>
              <a:t> se upisuje transakcija na TLM port prema </a:t>
            </a:r>
            <a:r>
              <a:rPr lang="sr-Latn-CS" dirty="0" err="1"/>
              <a:t>skorbordu</a:t>
            </a:r>
            <a:endParaRPr lang="sr-Latn-RS" dirty="0"/>
          </a:p>
        </p:txBody>
      </p:sp>
    </p:spTree>
    <p:extLst>
      <p:ext uri="{BB962C8B-B14F-4D97-AF65-F5344CB8AC3E}">
        <p14:creationId xmlns:p14="http://schemas.microsoft.com/office/powerpoint/2010/main" val="1121016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9A72-91C6-4468-9C67-F0EBEE7C60C0}"/>
              </a:ext>
            </a:extLst>
          </p:cNvPr>
          <p:cNvSpPr>
            <a:spLocks noGrp="1"/>
          </p:cNvSpPr>
          <p:nvPr>
            <p:ph type="title"/>
          </p:nvPr>
        </p:nvSpPr>
        <p:spPr/>
        <p:txBody>
          <a:bodyPr/>
          <a:lstStyle/>
          <a:p>
            <a:r>
              <a:rPr lang="sr-Latn-CS" dirty="0" err="1"/>
              <a:t>Skorbord</a:t>
            </a:r>
            <a:endParaRPr lang="sr-Latn-RS" dirty="0"/>
          </a:p>
        </p:txBody>
      </p:sp>
      <p:sp>
        <p:nvSpPr>
          <p:cNvPr id="3" name="Content Placeholder 2">
            <a:extLst>
              <a:ext uri="{FF2B5EF4-FFF2-40B4-BE49-F238E27FC236}">
                <a16:creationId xmlns:a16="http://schemas.microsoft.com/office/drawing/2014/main" id="{05CDBE6D-BB33-44A1-BF6E-72E57B22D14C}"/>
              </a:ext>
            </a:extLst>
          </p:cNvPr>
          <p:cNvSpPr>
            <a:spLocks noGrp="1"/>
          </p:cNvSpPr>
          <p:nvPr>
            <p:ph idx="1"/>
          </p:nvPr>
        </p:nvSpPr>
        <p:spPr/>
        <p:txBody>
          <a:bodyPr/>
          <a:lstStyle/>
          <a:p>
            <a:r>
              <a:rPr lang="sr-Latn-CS" dirty="0"/>
              <a:t>Nasleđuje baznu klasu </a:t>
            </a:r>
            <a:r>
              <a:rPr lang="sr-Latn-CS" dirty="0" err="1"/>
              <a:t>uvm_scoreboard</a:t>
            </a:r>
            <a:r>
              <a:rPr lang="sr-Latn-CS" dirty="0"/>
              <a:t> </a:t>
            </a:r>
          </a:p>
          <a:p>
            <a:r>
              <a:rPr lang="sr-Latn-CS" dirty="0"/>
              <a:t>Implementira </a:t>
            </a:r>
            <a:r>
              <a:rPr lang="sr-Latn-CS" dirty="0" err="1"/>
              <a:t>write</a:t>
            </a:r>
            <a:r>
              <a:rPr lang="sr-Latn-CS" dirty="0"/>
              <a:t> funkciju </a:t>
            </a:r>
            <a:r>
              <a:rPr lang="sr-Latn-CS" dirty="0" err="1"/>
              <a:t>preko</a:t>
            </a:r>
            <a:r>
              <a:rPr lang="sr-Latn-CS" dirty="0"/>
              <a:t> koje mu monitor šalje transakciju</a:t>
            </a:r>
          </a:p>
          <a:p>
            <a:r>
              <a:rPr lang="sr-Latn-CS" dirty="0"/>
              <a:t>Na osnovu ulaza transakcije izračunava očekivani rezultat na osnovu referentnog modela i upoređuje ga sa dobijenim rezultatom od monitora</a:t>
            </a:r>
          </a:p>
          <a:p>
            <a:r>
              <a:rPr lang="sr-Latn-CS" dirty="0"/>
              <a:t> Ukoliko rezultati nisu isti prijavljuje se greška</a:t>
            </a:r>
            <a:endParaRPr lang="sr-Latn-RS" dirty="0"/>
          </a:p>
        </p:txBody>
      </p:sp>
    </p:spTree>
    <p:extLst>
      <p:ext uri="{BB962C8B-B14F-4D97-AF65-F5344CB8AC3E}">
        <p14:creationId xmlns:p14="http://schemas.microsoft.com/office/powerpoint/2010/main" val="29705674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4921-1F92-48B9-98C9-B18E4F527F87}"/>
              </a:ext>
            </a:extLst>
          </p:cNvPr>
          <p:cNvSpPr>
            <a:spLocks noGrp="1"/>
          </p:cNvSpPr>
          <p:nvPr>
            <p:ph type="title"/>
          </p:nvPr>
        </p:nvSpPr>
        <p:spPr/>
        <p:txBody>
          <a:bodyPr/>
          <a:lstStyle/>
          <a:p>
            <a:r>
              <a:rPr lang="sr-Latn-CS" dirty="0"/>
              <a:t>Verifikaciona okolina</a:t>
            </a:r>
            <a:endParaRPr lang="sr-Latn-RS" dirty="0"/>
          </a:p>
        </p:txBody>
      </p:sp>
      <p:sp>
        <p:nvSpPr>
          <p:cNvPr id="3" name="Content Placeholder 2">
            <a:extLst>
              <a:ext uri="{FF2B5EF4-FFF2-40B4-BE49-F238E27FC236}">
                <a16:creationId xmlns:a16="http://schemas.microsoft.com/office/drawing/2014/main" id="{3DF56421-B132-4909-9481-F208013DDC22}"/>
              </a:ext>
            </a:extLst>
          </p:cNvPr>
          <p:cNvSpPr>
            <a:spLocks noGrp="1"/>
          </p:cNvSpPr>
          <p:nvPr>
            <p:ph idx="1"/>
          </p:nvPr>
        </p:nvSpPr>
        <p:spPr/>
        <p:txBody>
          <a:bodyPr/>
          <a:lstStyle/>
          <a:p>
            <a:r>
              <a:rPr lang="sr-Latn-CS" dirty="0"/>
              <a:t>Nasleđuje baznu klasu </a:t>
            </a:r>
            <a:r>
              <a:rPr lang="sr-Latn-CS" dirty="0" err="1"/>
              <a:t>uvm_env</a:t>
            </a:r>
            <a:r>
              <a:rPr lang="sr-Latn-CS" dirty="0"/>
              <a:t> </a:t>
            </a:r>
          </a:p>
          <a:p>
            <a:r>
              <a:rPr lang="sr-Latn-CS" dirty="0" err="1"/>
              <a:t>Instancira</a:t>
            </a:r>
            <a:r>
              <a:rPr lang="sr-Latn-CS" dirty="0"/>
              <a:t> komponente </a:t>
            </a:r>
            <a:r>
              <a:rPr lang="sr-Latn-CS" dirty="0" err="1"/>
              <a:t>sekvencera</a:t>
            </a:r>
            <a:r>
              <a:rPr lang="sr-Latn-CS" dirty="0"/>
              <a:t>, drajvera i monitora u sklopu agenta</a:t>
            </a:r>
          </a:p>
          <a:p>
            <a:r>
              <a:rPr lang="sr-Latn-CS" dirty="0" err="1"/>
              <a:t>Instancira</a:t>
            </a:r>
            <a:r>
              <a:rPr lang="sr-Latn-CS" dirty="0"/>
              <a:t> i povezuje monitor i </a:t>
            </a:r>
            <a:r>
              <a:rPr lang="sr-Latn-CS" dirty="0" err="1"/>
              <a:t>skorbord</a:t>
            </a:r>
            <a:r>
              <a:rPr lang="sr-Latn-CS" dirty="0"/>
              <a:t> </a:t>
            </a:r>
            <a:r>
              <a:rPr lang="sr-Latn-CS" dirty="0" err="1"/>
              <a:t>preko</a:t>
            </a:r>
            <a:r>
              <a:rPr lang="sr-Latn-CS" dirty="0"/>
              <a:t> TLM portova</a:t>
            </a:r>
            <a:endParaRPr lang="sr-Latn-RS" dirty="0"/>
          </a:p>
        </p:txBody>
      </p:sp>
    </p:spTree>
    <p:extLst>
      <p:ext uri="{BB962C8B-B14F-4D97-AF65-F5344CB8AC3E}">
        <p14:creationId xmlns:p14="http://schemas.microsoft.com/office/powerpoint/2010/main" val="3793522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777F3-1C56-438A-986E-9F43439E6B16}"/>
              </a:ext>
            </a:extLst>
          </p:cNvPr>
          <p:cNvSpPr>
            <a:spLocks noGrp="1"/>
          </p:cNvSpPr>
          <p:nvPr>
            <p:ph type="title"/>
          </p:nvPr>
        </p:nvSpPr>
        <p:spPr/>
        <p:txBody>
          <a:bodyPr/>
          <a:lstStyle/>
          <a:p>
            <a:r>
              <a:rPr lang="sr-Latn-CS" dirty="0"/>
              <a:t>Povezivanje sa IP modulom</a:t>
            </a:r>
            <a:endParaRPr lang="sr-Latn-RS" dirty="0"/>
          </a:p>
        </p:txBody>
      </p:sp>
      <p:sp>
        <p:nvSpPr>
          <p:cNvPr id="3" name="Content Placeholder 2">
            <a:extLst>
              <a:ext uri="{FF2B5EF4-FFF2-40B4-BE49-F238E27FC236}">
                <a16:creationId xmlns:a16="http://schemas.microsoft.com/office/drawing/2014/main" id="{1CB03229-54CB-43F4-AF42-6E4B4AC2B477}"/>
              </a:ext>
            </a:extLst>
          </p:cNvPr>
          <p:cNvSpPr>
            <a:spLocks noGrp="1"/>
          </p:cNvSpPr>
          <p:nvPr>
            <p:ph idx="1"/>
          </p:nvPr>
        </p:nvSpPr>
        <p:spPr/>
        <p:txBody>
          <a:bodyPr/>
          <a:lstStyle/>
          <a:p>
            <a:r>
              <a:rPr lang="sr-Latn-RS" dirty="0"/>
              <a:t>U top modulu se </a:t>
            </a:r>
            <a:r>
              <a:rPr lang="sr-Latn-RS" dirty="0" err="1"/>
              <a:t>instancira</a:t>
            </a:r>
            <a:r>
              <a:rPr lang="sr-Latn-RS" dirty="0"/>
              <a:t> IP blok koji se verifikuje i povezuje se sa virtuelnim interfejsima, preko kojih komunicira sa ostatkom </a:t>
            </a:r>
            <a:r>
              <a:rPr lang="sr-Latn-RS" dirty="0" err="1"/>
              <a:t>verifikac</a:t>
            </a:r>
            <a:endParaRPr lang="sr-Latn-RS" dirty="0"/>
          </a:p>
          <a:p>
            <a:r>
              <a:rPr lang="sr-Latn-RS" dirty="0"/>
              <a:t>Dizajn je sam po sebi statička komponenta, dok se komponente verifikacionog okruženja dinamički </a:t>
            </a:r>
            <a:r>
              <a:rPr lang="sr-Latn-RS" dirty="0" err="1"/>
              <a:t>alociraju</a:t>
            </a:r>
            <a:r>
              <a:rPr lang="sr-Latn-RS" dirty="0"/>
              <a:t> </a:t>
            </a:r>
            <a:r>
              <a:rPr lang="sr-Latn-RS" dirty="0" err="1"/>
              <a:t>ionog</a:t>
            </a:r>
            <a:r>
              <a:rPr lang="sr-Latn-RS" dirty="0"/>
              <a:t> okruženja</a:t>
            </a:r>
          </a:p>
          <a:p>
            <a:r>
              <a:rPr lang="sr-Latn-CS" dirty="0"/>
              <a:t>U</a:t>
            </a:r>
            <a:r>
              <a:rPr lang="sr-Latn-RS" dirty="0"/>
              <a:t> ovom modulu se definišu takt, reset i pokreću se </a:t>
            </a:r>
            <a:r>
              <a:rPr lang="sr-Latn-RS" dirty="0" err="1"/>
              <a:t>simulacioni</a:t>
            </a:r>
            <a:r>
              <a:rPr lang="sr-Latn-RS" dirty="0"/>
              <a:t> testovi</a:t>
            </a:r>
          </a:p>
        </p:txBody>
      </p:sp>
    </p:spTree>
    <p:extLst>
      <p:ext uri="{BB962C8B-B14F-4D97-AF65-F5344CB8AC3E}">
        <p14:creationId xmlns:p14="http://schemas.microsoft.com/office/powerpoint/2010/main" val="2297446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6DC41-2C44-4398-B96D-8780C69AAF0F}"/>
              </a:ext>
            </a:extLst>
          </p:cNvPr>
          <p:cNvSpPr>
            <a:spLocks noGrp="1"/>
          </p:cNvSpPr>
          <p:nvPr>
            <p:ph type="title"/>
          </p:nvPr>
        </p:nvSpPr>
        <p:spPr/>
        <p:txBody>
          <a:bodyPr/>
          <a:lstStyle/>
          <a:p>
            <a:r>
              <a:rPr lang="sr-Latn-CS" dirty="0"/>
              <a:t>Pokrivenost</a:t>
            </a:r>
            <a:endParaRPr lang="sr-Latn-RS" dirty="0"/>
          </a:p>
        </p:txBody>
      </p:sp>
      <p:sp>
        <p:nvSpPr>
          <p:cNvPr id="3" name="Content Placeholder 2">
            <a:extLst>
              <a:ext uri="{FF2B5EF4-FFF2-40B4-BE49-F238E27FC236}">
                <a16:creationId xmlns:a16="http://schemas.microsoft.com/office/drawing/2014/main" id="{4EA627DF-D74C-488C-A85B-B741981AFA5D}"/>
              </a:ext>
            </a:extLst>
          </p:cNvPr>
          <p:cNvSpPr>
            <a:spLocks noGrp="1"/>
          </p:cNvSpPr>
          <p:nvPr>
            <p:ph idx="1"/>
          </p:nvPr>
        </p:nvSpPr>
        <p:spPr>
          <a:xfrm>
            <a:off x="1141413" y="2249487"/>
            <a:ext cx="4093528" cy="3541714"/>
          </a:xfrm>
        </p:spPr>
        <p:txBody>
          <a:bodyPr>
            <a:normAutofit lnSpcReduction="10000"/>
          </a:bodyPr>
          <a:lstStyle/>
          <a:p>
            <a:r>
              <a:rPr lang="sr-Latn-CS" dirty="0"/>
              <a:t>Strukturna (</a:t>
            </a:r>
            <a:r>
              <a:rPr lang="sr-Latn-CS" dirty="0" err="1"/>
              <a:t>Code</a:t>
            </a:r>
            <a:r>
              <a:rPr lang="sr-Latn-CS" dirty="0"/>
              <a:t> </a:t>
            </a:r>
            <a:r>
              <a:rPr lang="sr-Latn-CS" dirty="0" err="1"/>
              <a:t>Coverage</a:t>
            </a:r>
            <a:r>
              <a:rPr lang="sr-Latn-CS" dirty="0"/>
              <a:t>)</a:t>
            </a:r>
            <a:br>
              <a:rPr lang="sr-Latn-CS" dirty="0"/>
            </a:br>
            <a:r>
              <a:rPr lang="sr-Latn-CS" dirty="0"/>
              <a:t>- daje informacije o stepenu izvršavanja svih linija koda dizajna</a:t>
            </a:r>
            <a:br>
              <a:rPr lang="sr-Latn-RS" dirty="0"/>
            </a:br>
            <a:r>
              <a:rPr lang="sr-Latn-RS" dirty="0"/>
              <a:t>- može biti pokrivenost linija, naredbi, grananja, FSM stanja…</a:t>
            </a:r>
            <a:br>
              <a:rPr lang="sr-Latn-CS" dirty="0"/>
            </a:br>
            <a:r>
              <a:rPr lang="sr-Latn-CS" dirty="0"/>
              <a:t>-automatski se generiše</a:t>
            </a:r>
            <a:endParaRPr lang="sr-Latn-RS" dirty="0"/>
          </a:p>
        </p:txBody>
      </p:sp>
      <p:sp>
        <p:nvSpPr>
          <p:cNvPr id="4" name="Content Placeholder 2">
            <a:extLst>
              <a:ext uri="{FF2B5EF4-FFF2-40B4-BE49-F238E27FC236}">
                <a16:creationId xmlns:a16="http://schemas.microsoft.com/office/drawing/2014/main" id="{36C0D2C5-F7E6-47D2-869A-2DF622DAACF2}"/>
              </a:ext>
            </a:extLst>
          </p:cNvPr>
          <p:cNvSpPr txBox="1">
            <a:spLocks/>
          </p:cNvSpPr>
          <p:nvPr/>
        </p:nvSpPr>
        <p:spPr>
          <a:xfrm>
            <a:off x="5743892" y="2249487"/>
            <a:ext cx="4764088" cy="35417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sr-Latn-CS" dirty="0"/>
              <a:t>Funkcionalna (</a:t>
            </a:r>
            <a:r>
              <a:rPr lang="sr-Latn-CS" dirty="0" err="1"/>
              <a:t>Functional</a:t>
            </a:r>
            <a:r>
              <a:rPr lang="sr-Latn-CS" dirty="0"/>
              <a:t> </a:t>
            </a:r>
            <a:r>
              <a:rPr lang="sr-Latn-CS" dirty="0" err="1"/>
              <a:t>Coverage</a:t>
            </a:r>
            <a:r>
              <a:rPr lang="sr-Latn-CS" dirty="0"/>
              <a:t>)</a:t>
            </a:r>
            <a:br>
              <a:rPr lang="sr-Latn-CS" dirty="0"/>
            </a:br>
            <a:r>
              <a:rPr lang="sr-Latn-CS" dirty="0"/>
              <a:t>- utvrđuje da li dizajn implementira sve zadate osobine</a:t>
            </a:r>
            <a:br>
              <a:rPr lang="sr-Latn-RS" dirty="0"/>
            </a:br>
            <a:r>
              <a:rPr lang="sr-Latn-RS" dirty="0"/>
              <a:t>- poziva se eksplicitno generisanjem </a:t>
            </a:r>
            <a:r>
              <a:rPr lang="sr-Latn-CS" dirty="0"/>
              <a:t>grupa pokrivenosti</a:t>
            </a:r>
            <a:br>
              <a:rPr lang="sr-Latn-CS" dirty="0"/>
            </a:br>
            <a:r>
              <a:rPr lang="sr-Latn-CS" dirty="0"/>
              <a:t>- mogu se pamtiti </a:t>
            </a:r>
            <a:r>
              <a:rPr lang="sr-Latn-CS" dirty="0" err="1"/>
              <a:t>vrednosti</a:t>
            </a:r>
            <a:r>
              <a:rPr lang="sr-Latn-CS" dirty="0"/>
              <a:t> signala na neki događaj, ili pozivom funkcije </a:t>
            </a:r>
            <a:r>
              <a:rPr lang="sr-Latn-CS" dirty="0" err="1"/>
              <a:t>sample</a:t>
            </a:r>
            <a:endParaRPr lang="sr-Latn-CS" dirty="0"/>
          </a:p>
          <a:p>
            <a:endParaRPr lang="sr-Latn-RS" dirty="0"/>
          </a:p>
        </p:txBody>
      </p:sp>
    </p:spTree>
    <p:extLst>
      <p:ext uri="{BB962C8B-B14F-4D97-AF65-F5344CB8AC3E}">
        <p14:creationId xmlns:p14="http://schemas.microsoft.com/office/powerpoint/2010/main" val="2891940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6334-150B-44E2-B85C-761240D39837}"/>
              </a:ext>
            </a:extLst>
          </p:cNvPr>
          <p:cNvSpPr>
            <a:spLocks noGrp="1"/>
          </p:cNvSpPr>
          <p:nvPr>
            <p:ph type="title"/>
          </p:nvPr>
        </p:nvSpPr>
        <p:spPr/>
        <p:txBody>
          <a:bodyPr/>
          <a:lstStyle/>
          <a:p>
            <a:r>
              <a:rPr lang="sr-Latn-CS" dirty="0"/>
              <a:t>Rezultati strukturne pokrivenosti</a:t>
            </a:r>
            <a:endParaRPr lang="sr-Latn-RS" dirty="0"/>
          </a:p>
        </p:txBody>
      </p:sp>
      <p:sp>
        <p:nvSpPr>
          <p:cNvPr id="3" name="Content Placeholder 2">
            <a:extLst>
              <a:ext uri="{FF2B5EF4-FFF2-40B4-BE49-F238E27FC236}">
                <a16:creationId xmlns:a16="http://schemas.microsoft.com/office/drawing/2014/main" id="{6BE54BD4-24E5-4DDA-8EB7-8D9BE825677C}"/>
              </a:ext>
            </a:extLst>
          </p:cNvPr>
          <p:cNvSpPr>
            <a:spLocks noGrp="1"/>
          </p:cNvSpPr>
          <p:nvPr>
            <p:ph idx="1"/>
          </p:nvPr>
        </p:nvSpPr>
        <p:spPr>
          <a:xfrm>
            <a:off x="6992280" y="1967546"/>
            <a:ext cx="4224360" cy="4250373"/>
          </a:xfrm>
        </p:spPr>
        <p:txBody>
          <a:bodyPr>
            <a:normAutofit fontScale="92500" lnSpcReduction="10000"/>
          </a:bodyPr>
          <a:lstStyle/>
          <a:p>
            <a:r>
              <a:rPr lang="sr-Latn-CS" dirty="0"/>
              <a:t>Projektovani dizajn je prošao kroz sva stanja</a:t>
            </a:r>
          </a:p>
          <a:p>
            <a:r>
              <a:rPr lang="sr-Latn-CS" dirty="0"/>
              <a:t>Svi moduli osim </a:t>
            </a:r>
            <a:r>
              <a:rPr lang="sr-Latn-CS" dirty="0" err="1"/>
              <a:t>select_piece</a:t>
            </a:r>
            <a:r>
              <a:rPr lang="sr-Latn-CS" dirty="0"/>
              <a:t> imaju punu pokrivenost naredbi i grananja</a:t>
            </a:r>
          </a:p>
          <a:p>
            <a:r>
              <a:rPr lang="sr-Latn-CS" dirty="0" err="1"/>
              <a:t>Select_piece</a:t>
            </a:r>
            <a:r>
              <a:rPr lang="sr-Latn-CS" dirty="0"/>
              <a:t> u sebi sadrži </a:t>
            </a:r>
            <a:r>
              <a:rPr lang="sr-Latn-CS" dirty="0" err="1"/>
              <a:t>fifo</a:t>
            </a:r>
            <a:r>
              <a:rPr lang="sr-Latn-CS" dirty="0"/>
              <a:t> registre, koji nikada neće biti popunjeni do kraja, zbog čega i rezultati strukturne pokrivenosti nisu na 100 posto</a:t>
            </a:r>
            <a:endParaRPr lang="sr-Latn-RS" dirty="0"/>
          </a:p>
        </p:txBody>
      </p:sp>
      <p:pic>
        <p:nvPicPr>
          <p:cNvPr id="4" name="Picture 3">
            <a:extLst>
              <a:ext uri="{FF2B5EF4-FFF2-40B4-BE49-F238E27FC236}">
                <a16:creationId xmlns:a16="http://schemas.microsoft.com/office/drawing/2014/main" id="{BDB2497F-5D11-4F96-A991-9F26C21563C0}"/>
              </a:ext>
            </a:extLst>
          </p:cNvPr>
          <p:cNvPicPr>
            <a:picLocks noChangeAspect="1"/>
          </p:cNvPicPr>
          <p:nvPr/>
        </p:nvPicPr>
        <p:blipFill>
          <a:blip r:embed="rId2"/>
          <a:stretch>
            <a:fillRect/>
          </a:stretch>
        </p:blipFill>
        <p:spPr>
          <a:xfrm>
            <a:off x="508952" y="2097088"/>
            <a:ext cx="6150928" cy="3734368"/>
          </a:xfrm>
          <a:prstGeom prst="rect">
            <a:avLst/>
          </a:prstGeom>
        </p:spPr>
      </p:pic>
    </p:spTree>
    <p:extLst>
      <p:ext uri="{BB962C8B-B14F-4D97-AF65-F5344CB8AC3E}">
        <p14:creationId xmlns:p14="http://schemas.microsoft.com/office/powerpoint/2010/main" val="16602717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65D3A-632C-4CDB-8CA5-927DD1D875EE}"/>
              </a:ext>
            </a:extLst>
          </p:cNvPr>
          <p:cNvSpPr>
            <a:spLocks noGrp="1"/>
          </p:cNvSpPr>
          <p:nvPr>
            <p:ph type="title"/>
          </p:nvPr>
        </p:nvSpPr>
        <p:spPr/>
        <p:txBody>
          <a:bodyPr/>
          <a:lstStyle/>
          <a:p>
            <a:r>
              <a:rPr lang="sr-Latn-CS" dirty="0"/>
              <a:t>Rezultati Funkcionalne pokrivenosti</a:t>
            </a:r>
            <a:endParaRPr lang="sr-Latn-RS" dirty="0"/>
          </a:p>
        </p:txBody>
      </p:sp>
      <p:sp>
        <p:nvSpPr>
          <p:cNvPr id="3" name="Content Placeholder 2">
            <a:extLst>
              <a:ext uri="{FF2B5EF4-FFF2-40B4-BE49-F238E27FC236}">
                <a16:creationId xmlns:a16="http://schemas.microsoft.com/office/drawing/2014/main" id="{E9EC996A-C865-42C3-A580-C006F544F9ED}"/>
              </a:ext>
            </a:extLst>
          </p:cNvPr>
          <p:cNvSpPr>
            <a:spLocks noGrp="1"/>
          </p:cNvSpPr>
          <p:nvPr>
            <p:ph idx="1"/>
          </p:nvPr>
        </p:nvSpPr>
        <p:spPr>
          <a:xfrm>
            <a:off x="1141412" y="1964451"/>
            <a:ext cx="9905999" cy="3201909"/>
          </a:xfrm>
        </p:spPr>
        <p:txBody>
          <a:bodyPr>
            <a:normAutofit lnSpcReduction="10000"/>
          </a:bodyPr>
          <a:lstStyle/>
          <a:p>
            <a:r>
              <a:rPr lang="sr-Latn-CS" dirty="0"/>
              <a:t>Definisane su četiri grupe pokrivenosti</a:t>
            </a:r>
            <a:r>
              <a:rPr lang="en-US" dirty="0"/>
              <a:t>:</a:t>
            </a:r>
          </a:p>
          <a:p>
            <a:pPr marL="0" indent="0">
              <a:buNone/>
            </a:pPr>
            <a:r>
              <a:rPr lang="en-US" dirty="0"/>
              <a:t>1) </a:t>
            </a:r>
            <a:r>
              <a:rPr lang="en-US" dirty="0" err="1"/>
              <a:t>piece_number_value_cg</a:t>
            </a:r>
            <a:r>
              <a:rPr lang="en-US" dirty="0"/>
              <a:t> – </a:t>
            </a:r>
            <a:r>
              <a:rPr lang="en-US" dirty="0" err="1"/>
              <a:t>proverava</a:t>
            </a:r>
            <a:r>
              <a:rPr lang="en-US" dirty="0"/>
              <a:t> da li </a:t>
            </a:r>
            <a:r>
              <a:rPr lang="en-US" dirty="0" err="1"/>
              <a:t>je</a:t>
            </a:r>
            <a:r>
              <a:rPr lang="en-US" dirty="0"/>
              <a:t> </a:t>
            </a:r>
            <a:r>
              <a:rPr lang="en-US" dirty="0" err="1"/>
              <a:t>broj</a:t>
            </a:r>
            <a:r>
              <a:rPr lang="en-US" dirty="0"/>
              <a:t> </a:t>
            </a:r>
            <a:r>
              <a:rPr lang="en-US" dirty="0" err="1"/>
              <a:t>figura</a:t>
            </a:r>
            <a:r>
              <a:rPr lang="en-US" dirty="0"/>
              <a:t> </a:t>
            </a:r>
            <a:r>
              <a:rPr lang="en-US" dirty="0" err="1"/>
              <a:t>istog</a:t>
            </a:r>
            <a:r>
              <a:rPr lang="en-US" dirty="0"/>
              <a:t> </a:t>
            </a:r>
            <a:r>
              <a:rPr lang="en-US" dirty="0" err="1"/>
              <a:t>tipa</a:t>
            </a:r>
            <a:r>
              <a:rPr lang="en-US" dirty="0"/>
              <a:t> (</a:t>
            </a:r>
            <a:r>
              <a:rPr lang="en-US" dirty="0" err="1"/>
              <a:t>osim</a:t>
            </a:r>
            <a:r>
              <a:rPr lang="en-US" dirty="0"/>
              <a:t> </a:t>
            </a:r>
            <a:r>
              <a:rPr lang="en-US" dirty="0" err="1"/>
              <a:t>pe</a:t>
            </a:r>
            <a:r>
              <a:rPr lang="sr-Latn-CS" dirty="0"/>
              <a:t>šaka i kralja</a:t>
            </a:r>
            <a:r>
              <a:rPr lang="en-US" dirty="0"/>
              <a:t>) bio </a:t>
            </a:r>
            <a:r>
              <a:rPr lang="sr-Latn-CS" dirty="0"/>
              <a:t>svaki broj iz</a:t>
            </a:r>
            <a:r>
              <a:rPr lang="en-US" dirty="0"/>
              <a:t> </a:t>
            </a:r>
            <a:r>
              <a:rPr lang="en-US" dirty="0" err="1"/>
              <a:t>opseg</a:t>
            </a:r>
            <a:r>
              <a:rPr lang="sr-Latn-CS" dirty="0"/>
              <a:t>a</a:t>
            </a:r>
            <a:r>
              <a:rPr lang="en-US" dirty="0"/>
              <a:t> od 0-5</a:t>
            </a:r>
          </a:p>
          <a:p>
            <a:pPr marL="0" indent="0">
              <a:buNone/>
            </a:pPr>
            <a:r>
              <a:rPr lang="en-US" dirty="0"/>
              <a:t>2) </a:t>
            </a:r>
            <a:r>
              <a:rPr lang="en-US" dirty="0" err="1"/>
              <a:t>pawn_number_value_cg</a:t>
            </a:r>
            <a:r>
              <a:rPr lang="en-US" dirty="0"/>
              <a:t> –</a:t>
            </a:r>
            <a:r>
              <a:rPr lang="sr-Latn-CS" dirty="0"/>
              <a:t> da li je broj </a:t>
            </a:r>
            <a:r>
              <a:rPr lang="sr-Latn-CS" dirty="0" err="1"/>
              <a:t>pešaka</a:t>
            </a:r>
            <a:r>
              <a:rPr lang="sr-Latn-CS" dirty="0"/>
              <a:t> bio od 0-8</a:t>
            </a:r>
          </a:p>
          <a:p>
            <a:pPr marL="0" indent="0">
              <a:buNone/>
            </a:pPr>
            <a:r>
              <a:rPr lang="sr-Latn-CS" dirty="0"/>
              <a:t>3) </a:t>
            </a:r>
            <a:r>
              <a:rPr lang="sr-Latn-CS" dirty="0" err="1"/>
              <a:t>side_value_cg</a:t>
            </a:r>
            <a:r>
              <a:rPr lang="sr-Latn-CS" dirty="0"/>
              <a:t> – da li je na potezu bio i beli i crni</a:t>
            </a:r>
          </a:p>
          <a:p>
            <a:pPr marL="0" indent="0">
              <a:buNone/>
            </a:pPr>
            <a:r>
              <a:rPr lang="sr-Latn-CS" dirty="0"/>
              <a:t>4) </a:t>
            </a:r>
            <a:r>
              <a:rPr lang="sr-Latn-CS" dirty="0" err="1"/>
              <a:t>square_value_cg</a:t>
            </a:r>
            <a:r>
              <a:rPr lang="sr-Latn-CS" dirty="0"/>
              <a:t> – da li je svako polje imalo svaki tip figure</a:t>
            </a:r>
          </a:p>
        </p:txBody>
      </p:sp>
      <p:pic>
        <p:nvPicPr>
          <p:cNvPr id="4" name="Picture 3">
            <a:extLst>
              <a:ext uri="{FF2B5EF4-FFF2-40B4-BE49-F238E27FC236}">
                <a16:creationId xmlns:a16="http://schemas.microsoft.com/office/drawing/2014/main" id="{45D776D0-54B8-4A31-9F85-9AE568B6EDE8}"/>
              </a:ext>
            </a:extLst>
          </p:cNvPr>
          <p:cNvPicPr>
            <a:picLocks noChangeAspect="1"/>
          </p:cNvPicPr>
          <p:nvPr/>
        </p:nvPicPr>
        <p:blipFill>
          <a:blip r:embed="rId2"/>
          <a:stretch>
            <a:fillRect/>
          </a:stretch>
        </p:blipFill>
        <p:spPr>
          <a:xfrm>
            <a:off x="1776313" y="5373528"/>
            <a:ext cx="7955380" cy="1140143"/>
          </a:xfrm>
          <a:prstGeom prst="rect">
            <a:avLst/>
          </a:prstGeom>
        </p:spPr>
      </p:pic>
    </p:spTree>
    <p:extLst>
      <p:ext uri="{BB962C8B-B14F-4D97-AF65-F5344CB8AC3E}">
        <p14:creationId xmlns:p14="http://schemas.microsoft.com/office/powerpoint/2010/main" val="957770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CC1D-6172-4566-9444-ADA44FFF24DD}"/>
              </a:ext>
            </a:extLst>
          </p:cNvPr>
          <p:cNvSpPr>
            <a:spLocks noGrp="1"/>
          </p:cNvSpPr>
          <p:nvPr>
            <p:ph type="title"/>
          </p:nvPr>
        </p:nvSpPr>
        <p:spPr>
          <a:xfrm>
            <a:off x="6696114" y="458498"/>
            <a:ext cx="4800600" cy="1478570"/>
          </a:xfrm>
        </p:spPr>
        <p:txBody>
          <a:bodyPr>
            <a:normAutofit fontScale="90000"/>
          </a:bodyPr>
          <a:lstStyle/>
          <a:p>
            <a:r>
              <a:rPr lang="sr-Latn-CS" dirty="0"/>
              <a:t>Rezultati Funkcionalne pokrivenosti</a:t>
            </a:r>
            <a:endParaRPr lang="sr-Latn-RS" dirty="0"/>
          </a:p>
        </p:txBody>
      </p:sp>
      <p:sp>
        <p:nvSpPr>
          <p:cNvPr id="3" name="Content Placeholder 2">
            <a:extLst>
              <a:ext uri="{FF2B5EF4-FFF2-40B4-BE49-F238E27FC236}">
                <a16:creationId xmlns:a16="http://schemas.microsoft.com/office/drawing/2014/main" id="{150E24D0-B086-4650-AA4A-FECE84131B49}"/>
              </a:ext>
            </a:extLst>
          </p:cNvPr>
          <p:cNvSpPr>
            <a:spLocks noGrp="1"/>
          </p:cNvSpPr>
          <p:nvPr>
            <p:ph idx="1"/>
          </p:nvPr>
        </p:nvSpPr>
        <p:spPr>
          <a:xfrm>
            <a:off x="6808826" y="1979926"/>
            <a:ext cx="4299268" cy="3541714"/>
          </a:xfrm>
        </p:spPr>
        <p:txBody>
          <a:bodyPr/>
          <a:lstStyle/>
          <a:p>
            <a:r>
              <a:rPr lang="sr-Latn-CS" dirty="0"/>
              <a:t>Rezultati za pokrivenost polja svakom figurom nisu na 100 posto, jer prvi i osmi red nikad neće imati </a:t>
            </a:r>
            <a:r>
              <a:rPr lang="sr-Latn-CS" dirty="0" err="1"/>
              <a:t>pešake</a:t>
            </a:r>
            <a:r>
              <a:rPr lang="sr-Latn-CS" dirty="0"/>
              <a:t>, što se može </a:t>
            </a:r>
            <a:r>
              <a:rPr lang="sr-Latn-CS" dirty="0" err="1"/>
              <a:t>videti</a:t>
            </a:r>
            <a:r>
              <a:rPr lang="sr-Latn-CS" dirty="0"/>
              <a:t> iz tabele</a:t>
            </a:r>
          </a:p>
          <a:p>
            <a:pPr marL="0" indent="0">
              <a:buNone/>
            </a:pPr>
            <a:r>
              <a:rPr lang="sr-Latn-CS" dirty="0"/>
              <a:t> </a:t>
            </a:r>
            <a:endParaRPr lang="sr-Latn-RS" dirty="0"/>
          </a:p>
        </p:txBody>
      </p:sp>
      <p:pic>
        <p:nvPicPr>
          <p:cNvPr id="4" name="Picture 3">
            <a:extLst>
              <a:ext uri="{FF2B5EF4-FFF2-40B4-BE49-F238E27FC236}">
                <a16:creationId xmlns:a16="http://schemas.microsoft.com/office/drawing/2014/main" id="{CABF7B0A-3E6D-454B-BBDE-7CAF6A5BD938}"/>
              </a:ext>
            </a:extLst>
          </p:cNvPr>
          <p:cNvPicPr>
            <a:picLocks noChangeAspect="1"/>
          </p:cNvPicPr>
          <p:nvPr/>
        </p:nvPicPr>
        <p:blipFill>
          <a:blip r:embed="rId2"/>
          <a:stretch>
            <a:fillRect/>
          </a:stretch>
        </p:blipFill>
        <p:spPr>
          <a:xfrm>
            <a:off x="388574" y="618518"/>
            <a:ext cx="6054761" cy="5666704"/>
          </a:xfrm>
          <a:prstGeom prst="rect">
            <a:avLst/>
          </a:prstGeom>
        </p:spPr>
      </p:pic>
    </p:spTree>
    <p:extLst>
      <p:ext uri="{BB962C8B-B14F-4D97-AF65-F5344CB8AC3E}">
        <p14:creationId xmlns:p14="http://schemas.microsoft.com/office/powerpoint/2010/main" val="8686640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4EE0-BCD2-42DF-B3A2-A9B56290145C}"/>
              </a:ext>
            </a:extLst>
          </p:cNvPr>
          <p:cNvSpPr>
            <a:spLocks noGrp="1"/>
          </p:cNvSpPr>
          <p:nvPr>
            <p:ph type="title"/>
          </p:nvPr>
        </p:nvSpPr>
        <p:spPr/>
        <p:txBody>
          <a:bodyPr/>
          <a:lstStyle/>
          <a:p>
            <a:r>
              <a:rPr lang="sr-Latn-CS" dirty="0"/>
              <a:t>Zaključak</a:t>
            </a:r>
            <a:endParaRPr lang="sr-Latn-RS" dirty="0"/>
          </a:p>
        </p:txBody>
      </p:sp>
      <p:sp>
        <p:nvSpPr>
          <p:cNvPr id="3" name="Content Placeholder 2">
            <a:extLst>
              <a:ext uri="{FF2B5EF4-FFF2-40B4-BE49-F238E27FC236}">
                <a16:creationId xmlns:a16="http://schemas.microsoft.com/office/drawing/2014/main" id="{4869CB93-F538-4B9B-9914-EB2336AC1744}"/>
              </a:ext>
            </a:extLst>
          </p:cNvPr>
          <p:cNvSpPr>
            <a:spLocks noGrp="1"/>
          </p:cNvSpPr>
          <p:nvPr>
            <p:ph idx="1"/>
          </p:nvPr>
        </p:nvSpPr>
        <p:spPr/>
        <p:txBody>
          <a:bodyPr/>
          <a:lstStyle/>
          <a:p>
            <a:r>
              <a:rPr lang="sr-Latn-CS" dirty="0"/>
              <a:t>U ovom radu urađeno je modelovanje hardversko softverskog sistema, projektovanje IP modula </a:t>
            </a:r>
            <a:r>
              <a:rPr lang="sr-Latn-CS" dirty="0" err="1"/>
              <a:t>eval</a:t>
            </a:r>
            <a:r>
              <a:rPr lang="sr-Latn-CS" dirty="0"/>
              <a:t> i njegova verifikacija</a:t>
            </a:r>
          </a:p>
          <a:p>
            <a:r>
              <a:rPr lang="sr-Latn-CS" dirty="0"/>
              <a:t>Maksimalna frekvencija rada modula je 75,9 </a:t>
            </a:r>
            <a:r>
              <a:rPr lang="sr-Latn-CS" dirty="0" err="1"/>
              <a:t>MHz</a:t>
            </a:r>
            <a:r>
              <a:rPr lang="sr-Latn-CS" dirty="0"/>
              <a:t> čime je postignuto ubrzanje od 1,65 puta po jednoj evaluaciji, odnosno </a:t>
            </a:r>
            <a:r>
              <a:rPr lang="sr-Latn-CS" dirty="0" err="1"/>
              <a:t>prosečno</a:t>
            </a:r>
            <a:r>
              <a:rPr lang="sr-Latn-CS" dirty="0"/>
              <a:t> 38000 puta po potezu</a:t>
            </a:r>
          </a:p>
          <a:p>
            <a:r>
              <a:rPr lang="sr-Latn-CS" dirty="0"/>
              <a:t>Sistem je verifikovan skupljanjem pokrivenosti po prisutnosti figura na svakom polju, broja figura istog tipa i  igrača na potezu </a:t>
            </a:r>
            <a:endParaRPr lang="sr-Latn-RS" dirty="0"/>
          </a:p>
        </p:txBody>
      </p:sp>
    </p:spTree>
    <p:extLst>
      <p:ext uri="{BB962C8B-B14F-4D97-AF65-F5344CB8AC3E}">
        <p14:creationId xmlns:p14="http://schemas.microsoft.com/office/powerpoint/2010/main" val="954942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78801AC-0DDE-4FE2-96B7-6AB44B99334A}"/>
              </a:ext>
            </a:extLst>
          </p:cNvPr>
          <p:cNvSpPr>
            <a:spLocks noGrp="1"/>
          </p:cNvSpPr>
          <p:nvPr>
            <p:ph type="title"/>
          </p:nvPr>
        </p:nvSpPr>
        <p:spPr>
          <a:xfrm>
            <a:off x="1462255" y="2439297"/>
            <a:ext cx="9905998" cy="1478570"/>
          </a:xfrm>
        </p:spPr>
        <p:txBody>
          <a:bodyPr/>
          <a:lstStyle/>
          <a:p>
            <a:r>
              <a:rPr lang="sr-Latn-CS" dirty="0"/>
              <a:t>mini-</a:t>
            </a:r>
            <a:r>
              <a:rPr lang="sr-Latn-CS" dirty="0" err="1"/>
              <a:t>max</a:t>
            </a:r>
            <a:r>
              <a:rPr lang="sr-Latn-CS" dirty="0"/>
              <a:t> algoritam </a:t>
            </a:r>
            <a:r>
              <a:rPr lang="en-US" dirty="0" err="1"/>
              <a:t>i</a:t>
            </a:r>
            <a:r>
              <a:rPr lang="en-US" dirty="0"/>
              <a:t> </a:t>
            </a:r>
            <a:r>
              <a:rPr lang="sr-Latn-CS" dirty="0"/>
              <a:t>Alfa Beta Pretraga</a:t>
            </a:r>
            <a:endParaRPr lang="sr-Latn-RS" dirty="0"/>
          </a:p>
        </p:txBody>
      </p:sp>
    </p:spTree>
    <p:extLst>
      <p:ext uri="{BB962C8B-B14F-4D97-AF65-F5344CB8AC3E}">
        <p14:creationId xmlns:p14="http://schemas.microsoft.com/office/powerpoint/2010/main" val="2152951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7F260-A79C-44D0-930D-2D778D6488FE}"/>
              </a:ext>
            </a:extLst>
          </p:cNvPr>
          <p:cNvSpPr>
            <a:spLocks noGrp="1"/>
          </p:cNvSpPr>
          <p:nvPr>
            <p:ph type="title"/>
          </p:nvPr>
        </p:nvSpPr>
        <p:spPr>
          <a:xfrm>
            <a:off x="4212273" y="2378738"/>
            <a:ext cx="3697287" cy="1478570"/>
          </a:xfrm>
        </p:spPr>
        <p:txBody>
          <a:bodyPr/>
          <a:lstStyle/>
          <a:p>
            <a:r>
              <a:rPr lang="sr-Latn-CS" dirty="0"/>
              <a:t>Hvala na pažnji</a:t>
            </a:r>
            <a:endParaRPr lang="sr-Latn-RS" dirty="0"/>
          </a:p>
        </p:txBody>
      </p:sp>
    </p:spTree>
    <p:extLst>
      <p:ext uri="{BB962C8B-B14F-4D97-AF65-F5344CB8AC3E}">
        <p14:creationId xmlns:p14="http://schemas.microsoft.com/office/powerpoint/2010/main" val="1922248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0FF8-C846-4FEF-B469-D73340D18350}"/>
              </a:ext>
            </a:extLst>
          </p:cNvPr>
          <p:cNvSpPr>
            <a:spLocks noGrp="1"/>
          </p:cNvSpPr>
          <p:nvPr>
            <p:ph type="title"/>
          </p:nvPr>
        </p:nvSpPr>
        <p:spPr/>
        <p:txBody>
          <a:bodyPr/>
          <a:lstStyle/>
          <a:p>
            <a:endParaRPr lang="sr-Latn-RS"/>
          </a:p>
        </p:txBody>
      </p:sp>
      <p:pic>
        <p:nvPicPr>
          <p:cNvPr id="4" name="Algorithms Explained – minimax and alpha-beta pruning">
            <a:hlinkClick r:id="" action="ppaction://media"/>
            <a:extLst>
              <a:ext uri="{FF2B5EF4-FFF2-40B4-BE49-F238E27FC236}">
                <a16:creationId xmlns:a16="http://schemas.microsoft.com/office/drawing/2014/main" id="{DAD7F641-DDDC-44FD-9BD5-F1E87A8992CA}"/>
              </a:ext>
            </a:extLst>
          </p:cNvPr>
          <p:cNvPicPr>
            <a:picLocks noGrp="1" noChangeAspect="1"/>
          </p:cNvPicPr>
          <p:nvPr>
            <p:ph idx="1"/>
            <a:videoFile r:link="rId1"/>
            <p:extLst>
              <p:ext uri="{DAA4B4D4-6D71-4841-9C94-3DE7FCFB9230}">
                <p14:media xmlns:p14="http://schemas.microsoft.com/office/powerpoint/2010/main" r:embed="rId2">
                  <p14:trim st="363" end="619184.6888"/>
                </p14:media>
              </p:ext>
            </p:extLst>
          </p:nvPr>
        </p:nvPicPr>
        <p:blipFill>
          <a:blip r:embed="rId4"/>
          <a:stretch>
            <a:fillRect/>
          </a:stretch>
        </p:blipFill>
        <p:spPr>
          <a:xfrm>
            <a:off x="0" y="-1"/>
            <a:ext cx="12192000" cy="6858383"/>
          </a:xfrm>
        </p:spPr>
      </p:pic>
    </p:spTree>
    <p:extLst>
      <p:ext uri="{BB962C8B-B14F-4D97-AF65-F5344CB8AC3E}">
        <p14:creationId xmlns:p14="http://schemas.microsoft.com/office/powerpoint/2010/main" val="9733464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0FF8-C846-4FEF-B469-D73340D18350}"/>
              </a:ext>
            </a:extLst>
          </p:cNvPr>
          <p:cNvSpPr>
            <a:spLocks noGrp="1"/>
          </p:cNvSpPr>
          <p:nvPr>
            <p:ph type="title"/>
          </p:nvPr>
        </p:nvSpPr>
        <p:spPr/>
        <p:txBody>
          <a:bodyPr/>
          <a:lstStyle/>
          <a:p>
            <a:endParaRPr lang="sr-Latn-RS"/>
          </a:p>
        </p:txBody>
      </p:sp>
      <p:pic>
        <p:nvPicPr>
          <p:cNvPr id="4" name="Algorithms Explained – minimax and alpha-beta pruning">
            <a:hlinkClick r:id="" action="ppaction://media"/>
            <a:extLst>
              <a:ext uri="{FF2B5EF4-FFF2-40B4-BE49-F238E27FC236}">
                <a16:creationId xmlns:a16="http://schemas.microsoft.com/office/drawing/2014/main" id="{DAD7F641-DDDC-44FD-9BD5-F1E87A8992CA}"/>
              </a:ext>
            </a:extLst>
          </p:cNvPr>
          <p:cNvPicPr>
            <a:picLocks noGrp="1" noChangeAspect="1"/>
          </p:cNvPicPr>
          <p:nvPr>
            <p:ph idx="1"/>
            <a:videoFile r:link="rId1"/>
            <p:extLst>
              <p:ext uri="{DAA4B4D4-6D71-4841-9C94-3DE7FCFB9230}">
                <p14:media xmlns:p14="http://schemas.microsoft.com/office/powerpoint/2010/main" r:embed="rId2">
                  <p14:trim st="74481" end="517860.6888"/>
                </p14:media>
              </p:ext>
            </p:extLst>
          </p:nvPr>
        </p:nvPicPr>
        <p:blipFill>
          <a:blip r:embed="rId4"/>
          <a:stretch>
            <a:fillRect/>
          </a:stretch>
        </p:blipFill>
        <p:spPr>
          <a:xfrm>
            <a:off x="0" y="-1"/>
            <a:ext cx="12192000" cy="6858383"/>
          </a:xfrm>
        </p:spPr>
      </p:pic>
    </p:spTree>
    <p:extLst>
      <p:ext uri="{BB962C8B-B14F-4D97-AF65-F5344CB8AC3E}">
        <p14:creationId xmlns:p14="http://schemas.microsoft.com/office/powerpoint/2010/main" val="1553962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9EF60-87CB-4470-9EBE-E69FF793B1F3}"/>
              </a:ext>
            </a:extLst>
          </p:cNvPr>
          <p:cNvSpPr>
            <a:spLocks noGrp="1"/>
          </p:cNvSpPr>
          <p:nvPr>
            <p:ph type="title"/>
          </p:nvPr>
        </p:nvSpPr>
        <p:spPr/>
        <p:txBody>
          <a:bodyPr/>
          <a:lstStyle/>
          <a:p>
            <a:r>
              <a:rPr lang="en-US" dirty="0"/>
              <a:t>Problem </a:t>
            </a:r>
            <a:r>
              <a:rPr lang="en-US" dirty="0" err="1"/>
              <a:t>kod</a:t>
            </a:r>
            <a:r>
              <a:rPr lang="en-US" dirty="0"/>
              <a:t> Minimax </a:t>
            </a:r>
            <a:r>
              <a:rPr lang="en-US" dirty="0" err="1"/>
              <a:t>algoritma</a:t>
            </a:r>
            <a:endParaRPr lang="sr-Latn-RS" dirty="0"/>
          </a:p>
        </p:txBody>
      </p:sp>
      <p:sp>
        <p:nvSpPr>
          <p:cNvPr id="3" name="Content Placeholder 2">
            <a:extLst>
              <a:ext uri="{FF2B5EF4-FFF2-40B4-BE49-F238E27FC236}">
                <a16:creationId xmlns:a16="http://schemas.microsoft.com/office/drawing/2014/main" id="{26866D2E-4120-444B-A962-BBDEDA6B06F7}"/>
              </a:ext>
            </a:extLst>
          </p:cNvPr>
          <p:cNvSpPr>
            <a:spLocks noGrp="1"/>
          </p:cNvSpPr>
          <p:nvPr>
            <p:ph idx="1"/>
          </p:nvPr>
        </p:nvSpPr>
        <p:spPr/>
        <p:txBody>
          <a:bodyPr/>
          <a:lstStyle/>
          <a:p>
            <a:r>
              <a:rPr lang="sr-Latn-CS" dirty="0"/>
              <a:t>Velik broj izračunavanja pozicija</a:t>
            </a:r>
          </a:p>
          <a:p>
            <a:r>
              <a:rPr lang="sr-Latn-CS" dirty="0" err="1"/>
              <a:t>Procenjuje</a:t>
            </a:r>
            <a:r>
              <a:rPr lang="sr-Latn-CS" dirty="0"/>
              <a:t> se da postoji oko 10 na 120 završnih grana na stablu, računajući od početka partije do kraja</a:t>
            </a:r>
          </a:p>
          <a:p>
            <a:r>
              <a:rPr lang="sr-Latn-CS" dirty="0"/>
              <a:t>U koliko bi svi atomi evaluirali po jednu poziciju svaku 1ns od početka univerzuma, ne bi </a:t>
            </a:r>
            <a:r>
              <a:rPr lang="sr-Latn-CS" dirty="0" err="1"/>
              <a:t>idalje</a:t>
            </a:r>
            <a:r>
              <a:rPr lang="sr-Latn-CS" dirty="0"/>
              <a:t> stigli da izračunaju sve pozicije</a:t>
            </a:r>
            <a:endParaRPr lang="sr-Latn-RS" dirty="0"/>
          </a:p>
        </p:txBody>
      </p:sp>
    </p:spTree>
    <p:extLst>
      <p:ext uri="{BB962C8B-B14F-4D97-AF65-F5344CB8AC3E}">
        <p14:creationId xmlns:p14="http://schemas.microsoft.com/office/powerpoint/2010/main" val="4198421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E9A7D-2763-45A3-8211-C8E0AE73190D}"/>
              </a:ext>
            </a:extLst>
          </p:cNvPr>
          <p:cNvSpPr>
            <a:spLocks noGrp="1"/>
          </p:cNvSpPr>
          <p:nvPr>
            <p:ph type="title"/>
          </p:nvPr>
        </p:nvSpPr>
        <p:spPr/>
        <p:txBody>
          <a:bodyPr/>
          <a:lstStyle/>
          <a:p>
            <a:endParaRPr lang="sr-Latn-RS"/>
          </a:p>
        </p:txBody>
      </p:sp>
      <p:sp>
        <p:nvSpPr>
          <p:cNvPr id="3" name="Content Placeholder 2">
            <a:extLst>
              <a:ext uri="{FF2B5EF4-FFF2-40B4-BE49-F238E27FC236}">
                <a16:creationId xmlns:a16="http://schemas.microsoft.com/office/drawing/2014/main" id="{576ED25F-90B4-4080-A56C-B3A74DC1CA73}"/>
              </a:ext>
            </a:extLst>
          </p:cNvPr>
          <p:cNvSpPr>
            <a:spLocks noGrp="1"/>
          </p:cNvSpPr>
          <p:nvPr>
            <p:ph idx="1"/>
          </p:nvPr>
        </p:nvSpPr>
        <p:spPr/>
        <p:txBody>
          <a:bodyPr/>
          <a:lstStyle/>
          <a:p>
            <a:endParaRPr lang="sr-Latn-RS" dirty="0"/>
          </a:p>
        </p:txBody>
      </p:sp>
      <p:pic>
        <p:nvPicPr>
          <p:cNvPr id="5" name="Algorithms Explained – minimax and alpha-beta pruning">
            <a:hlinkClick r:id="" action="ppaction://media"/>
            <a:extLst>
              <a:ext uri="{FF2B5EF4-FFF2-40B4-BE49-F238E27FC236}">
                <a16:creationId xmlns:a16="http://schemas.microsoft.com/office/drawing/2014/main" id="{18A8C8FE-9D3D-4D7B-B0FE-1B34F3C8CB48}"/>
              </a:ext>
            </a:extLst>
          </p:cNvPr>
          <p:cNvPicPr>
            <a:picLocks noChangeAspect="1"/>
          </p:cNvPicPr>
          <p:nvPr>
            <a:videoFile r:link="rId1"/>
            <p:extLst>
              <p:ext uri="{DAA4B4D4-6D71-4841-9C94-3DE7FCFB9230}">
                <p14:media xmlns:p14="http://schemas.microsoft.com/office/powerpoint/2010/main" r:embed="rId2">
                  <p14:trim st="318813" end="282475.6888"/>
                </p14:media>
              </p:ext>
            </p:extLst>
          </p:nvPr>
        </p:nvPicPr>
        <p:blipFill>
          <a:blip r:embed="rId4"/>
          <a:stretch>
            <a:fillRect/>
          </a:stretch>
        </p:blipFill>
        <p:spPr>
          <a:xfrm>
            <a:off x="-6578" y="-1"/>
            <a:ext cx="12192000" cy="6858383"/>
          </a:xfrm>
          <a:prstGeom prst="rect">
            <a:avLst/>
          </a:prstGeom>
        </p:spPr>
      </p:pic>
    </p:spTree>
    <p:extLst>
      <p:ext uri="{BB962C8B-B14F-4D97-AF65-F5344CB8AC3E}">
        <p14:creationId xmlns:p14="http://schemas.microsoft.com/office/powerpoint/2010/main" val="9931570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mute="1">
                <p:cTn id="7" fill="hold" display="0">
                  <p:stCondLst>
                    <p:cond delay="indefinite"/>
                  </p:stCondLst>
                </p:cTn>
                <p:tgtEl>
                  <p:spTgt spid="5"/>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1549</TotalTime>
  <Words>1874</Words>
  <Application>Microsoft Office PowerPoint</Application>
  <PresentationFormat>Widescreen</PresentationFormat>
  <Paragraphs>184</Paragraphs>
  <Slides>50</Slides>
  <Notes>8</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Trebuchet MS</vt:lpstr>
      <vt:lpstr>Tw Cen MT</vt:lpstr>
      <vt:lpstr>Circuit</vt:lpstr>
      <vt:lpstr>Diplomski rad Projektovanje  hardversko-softverskog rešenja za akceleraciju šahovskog programa</vt:lpstr>
      <vt:lpstr>Zadatak Diplomskog rada</vt:lpstr>
      <vt:lpstr>Može li računar pobediti čoveka u šahu?</vt:lpstr>
      <vt:lpstr>Može li računar pobediti čoveka u šahu?</vt:lpstr>
      <vt:lpstr>mini-max algoritam i Alfa Beta Pretraga</vt:lpstr>
      <vt:lpstr>PowerPoint Presentation</vt:lpstr>
      <vt:lpstr>PowerPoint Presentation</vt:lpstr>
      <vt:lpstr>Problem kod Minimax algoritma</vt:lpstr>
      <vt:lpstr>PowerPoint Presentation</vt:lpstr>
      <vt:lpstr>Projektovanje na Sistemskom nivou</vt:lpstr>
      <vt:lpstr>Projektovanje na Sistemskom nivou</vt:lpstr>
      <vt:lpstr>Analiza Pre Particionisanja</vt:lpstr>
      <vt:lpstr>PArticionisanje</vt:lpstr>
      <vt:lpstr>PowerPoint Presentation</vt:lpstr>
      <vt:lpstr>Implementacija modula eval</vt:lpstr>
      <vt:lpstr>Implementacija modula eval</vt:lpstr>
      <vt:lpstr>PowerPoint Presentation</vt:lpstr>
      <vt:lpstr>Projektovanje modula Eval u hardveru </vt:lpstr>
      <vt:lpstr>Projektovanje modula Eval u hardveru</vt:lpstr>
      <vt:lpstr>PowerPoint Presentation</vt:lpstr>
      <vt:lpstr>Projektovanje bloka Select_piece u hardveru</vt:lpstr>
      <vt:lpstr>Projektovanje bloka Select_piece u hardveru</vt:lpstr>
      <vt:lpstr>Projektovanje bloka Select_piece u hardveru</vt:lpstr>
      <vt:lpstr>Projektovanje bloka Eval_pawn u hardveru</vt:lpstr>
      <vt:lpstr>Projektovanje bloka Eval_pawn u hardveru</vt:lpstr>
      <vt:lpstr>Projektovanje modula material_of_pieces u hardveru</vt:lpstr>
      <vt:lpstr>Projektovanje modula material_of_pieces u hardveru</vt:lpstr>
      <vt:lpstr>Projektovanje modula eval King u hardveru</vt:lpstr>
      <vt:lpstr>Projektovanje modula eval King u hardveru</vt:lpstr>
      <vt:lpstr>Projektovanje modula adder u hardveru</vt:lpstr>
      <vt:lpstr>Projektovanje modula adder u hardveru</vt:lpstr>
      <vt:lpstr>Integrisanje u sistem</vt:lpstr>
      <vt:lpstr>PowerPoint Presentation</vt:lpstr>
      <vt:lpstr>analiza Performansi</vt:lpstr>
      <vt:lpstr>Funkcionalna Verifikacija</vt:lpstr>
      <vt:lpstr>Funkcionalna Verifikacija</vt:lpstr>
      <vt:lpstr>Tipična struktura uvm testbenča</vt:lpstr>
      <vt:lpstr>Klasa eval_frame</vt:lpstr>
      <vt:lpstr>ograničenja</vt:lpstr>
      <vt:lpstr>Sekvencer i drajver</vt:lpstr>
      <vt:lpstr>Monitor</vt:lpstr>
      <vt:lpstr>Skorbord</vt:lpstr>
      <vt:lpstr>Verifikaciona okolina</vt:lpstr>
      <vt:lpstr>Povezivanje sa IP modulom</vt:lpstr>
      <vt:lpstr>Pokrivenost</vt:lpstr>
      <vt:lpstr>Rezultati strukturne pokrivenosti</vt:lpstr>
      <vt:lpstr>Rezultati Funkcionalne pokrivenosti</vt:lpstr>
      <vt:lpstr>Rezultati Funkcionalne pokrivenosti</vt:lpstr>
      <vt:lpstr>Zaključak</vt:lpstr>
      <vt:lpstr>Hvala na pažnji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Diplomski rad</dc:title>
  <dc:creator>Dejan Grubisic</dc:creator>
  <cp:lastModifiedBy>Dejan Grubisic</cp:lastModifiedBy>
  <cp:revision>73</cp:revision>
  <dcterms:created xsi:type="dcterms:W3CDTF">2018-06-27T14:18:48Z</dcterms:created>
  <dcterms:modified xsi:type="dcterms:W3CDTF">2018-06-29T06:52:36Z</dcterms:modified>
</cp:coreProperties>
</file>